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handoutMasterIdLst>
    <p:handoutMasterId r:id="rId38"/>
  </p:handoutMasterIdLst>
  <p:sldIdLst>
    <p:sldId id="330" r:id="rId5"/>
    <p:sldId id="326" r:id="rId6"/>
    <p:sldId id="336" r:id="rId7"/>
    <p:sldId id="323" r:id="rId8"/>
    <p:sldId id="324" r:id="rId9"/>
    <p:sldId id="325" r:id="rId10"/>
    <p:sldId id="296" r:id="rId11"/>
    <p:sldId id="300" r:id="rId12"/>
    <p:sldId id="274" r:id="rId13"/>
    <p:sldId id="337" r:id="rId14"/>
    <p:sldId id="338" r:id="rId15"/>
    <p:sldId id="339" r:id="rId16"/>
    <p:sldId id="333" r:id="rId17"/>
    <p:sldId id="342" r:id="rId18"/>
    <p:sldId id="344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64" r:id="rId29"/>
    <p:sldId id="343" r:id="rId30"/>
    <p:sldId id="355" r:id="rId31"/>
    <p:sldId id="359" r:id="rId32"/>
    <p:sldId id="360" r:id="rId33"/>
    <p:sldId id="361" r:id="rId34"/>
    <p:sldId id="362" r:id="rId35"/>
    <p:sldId id="363" r:id="rId36"/>
  </p:sldIdLst>
  <p:sldSz cx="9144000" cy="6858000" type="screen4x3"/>
  <p:notesSz cx="7010400" cy="9296400"/>
  <p:defaultTextStyle>
    <a:defPPr>
      <a:defRPr lang="es-CL"/>
    </a:defPPr>
    <a:lvl1pPr marL="0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1pPr>
    <a:lvl2pPr marL="408248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2pPr>
    <a:lvl3pPr marL="816496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3pPr>
    <a:lvl4pPr marL="1224742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4pPr>
    <a:lvl5pPr marL="1632990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5pPr>
    <a:lvl6pPr marL="2041238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6pPr>
    <a:lvl7pPr marL="2449486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7pPr>
    <a:lvl8pPr marL="2857732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8pPr>
    <a:lvl9pPr marL="3265980" algn="l" defTabSz="816496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5" d="100"/>
          <a:sy n="75" d="100"/>
        </p:scale>
        <p:origin x="1224" y="72"/>
      </p:cViewPr>
      <p:guideLst>
        <p:guide orient="horz" pos="1621"/>
        <p:guide pos="2880"/>
        <p:guide orient="horz"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F2D04-4CB7-4CA5-AE37-8BBAF0FA3D6D}" type="doc">
      <dgm:prSet loTypeId="urn:microsoft.com/office/officeart/2005/8/layout/venn3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s-CL"/>
        </a:p>
      </dgm:t>
    </dgm:pt>
    <dgm:pt modelId="{B4D18ACC-9204-4B38-B568-7DB503441453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La </a:t>
          </a:r>
          <a:r>
            <a:rPr lang="es-CL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publicación de los (34) indicadores se consensuó dentro de la Subcomisión </a:t>
          </a:r>
          <a:r>
            <a:rPr lang="es-C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y se definió su ubicación en el sitio web del INE, dada su función e independencia técnica</a:t>
          </a:r>
          <a:endParaRPr lang="es-CL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0BBD60D-F9F1-4488-A481-FA7D27882B4D}" type="parTrans" cxnId="{D59DF103-0395-445B-B280-CCA0475C088E}">
      <dgm:prSet/>
      <dgm:spPr/>
      <dgm:t>
        <a:bodyPr/>
        <a:lstStyle/>
        <a:p>
          <a:endParaRPr lang="es-CL"/>
        </a:p>
      </dgm:t>
    </dgm:pt>
    <dgm:pt modelId="{EABCB2F9-198A-4632-8E18-61B66AD1BE41}" type="sibTrans" cxnId="{D59DF103-0395-445B-B280-CCA0475C088E}">
      <dgm:prSet/>
      <dgm:spPr/>
      <dgm:t>
        <a:bodyPr/>
        <a:lstStyle/>
        <a:p>
          <a:endParaRPr lang="es-CL"/>
        </a:p>
      </dgm:t>
    </dgm:pt>
    <dgm:pt modelId="{EBDDC633-5639-4677-B77D-A27211C9386E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Las necesidades de información son muchas, por lo que </a:t>
          </a:r>
          <a:r>
            <a:rPr lang="es-CL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se decidió comenzar con aquellos indicadores de género que fuesen prioritarios </a:t>
          </a:r>
          <a:r>
            <a:rPr lang="es-C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para el seguimiento del avance de las mujeres</a:t>
          </a:r>
          <a:endParaRPr lang="es-CL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D33BCF9C-2306-4961-9EBC-185E9BACC24A}" type="parTrans" cxnId="{7DAD12A0-A060-4B86-A624-320DBD268D25}">
      <dgm:prSet/>
      <dgm:spPr/>
      <dgm:t>
        <a:bodyPr/>
        <a:lstStyle/>
        <a:p>
          <a:endParaRPr lang="es-CL"/>
        </a:p>
      </dgm:t>
    </dgm:pt>
    <dgm:pt modelId="{2D81A57E-E5F5-4965-920C-1669B6F7E306}" type="sibTrans" cxnId="{7DAD12A0-A060-4B86-A624-320DBD268D25}">
      <dgm:prSet/>
      <dgm:spPr/>
      <dgm:t>
        <a:bodyPr/>
        <a:lstStyle/>
        <a:p>
          <a:endParaRPr lang="es-CL"/>
        </a:p>
      </dgm:t>
    </dgm:pt>
    <dgm:pt modelId="{685E3D09-A019-4700-9BE4-C55CF6D6AEAC}" type="pres">
      <dgm:prSet presAssocID="{437F2D04-4CB7-4CA5-AE37-8BBAF0FA3D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66E41E6-545F-49DA-99DB-500DCAF3441F}" type="pres">
      <dgm:prSet presAssocID="{B4D18ACC-9204-4B38-B568-7DB503441453}" presName="Name5" presStyleLbl="vennNode1" presStyleIdx="0" presStyleCnt="2" custLinFactNeighborX="-19025" custLinFactNeighborY="-157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3226B8-F6C4-4A37-8710-80A257E6538D}" type="pres">
      <dgm:prSet presAssocID="{EABCB2F9-198A-4632-8E18-61B66AD1BE41}" presName="space" presStyleCnt="0"/>
      <dgm:spPr/>
    </dgm:pt>
    <dgm:pt modelId="{C9441CEC-3DEB-4A19-A7BB-EE3A59B5ED06}" type="pres">
      <dgm:prSet presAssocID="{EBDDC633-5639-4677-B77D-A27211C9386E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2BEF5AB-B7C2-4CF2-B21B-B111E1755C81}" type="presOf" srcId="{B4D18ACC-9204-4B38-B568-7DB503441453}" destId="{266E41E6-545F-49DA-99DB-500DCAF3441F}" srcOrd="0" destOrd="0" presId="urn:microsoft.com/office/officeart/2005/8/layout/venn3"/>
    <dgm:cxn modelId="{E237AA5D-C21D-459A-BB8E-88E55E7DCA19}" type="presOf" srcId="{437F2D04-4CB7-4CA5-AE37-8BBAF0FA3D6D}" destId="{685E3D09-A019-4700-9BE4-C55CF6D6AEAC}" srcOrd="0" destOrd="0" presId="urn:microsoft.com/office/officeart/2005/8/layout/venn3"/>
    <dgm:cxn modelId="{D59DF103-0395-445B-B280-CCA0475C088E}" srcId="{437F2D04-4CB7-4CA5-AE37-8BBAF0FA3D6D}" destId="{B4D18ACC-9204-4B38-B568-7DB503441453}" srcOrd="0" destOrd="0" parTransId="{90BBD60D-F9F1-4488-A481-FA7D27882B4D}" sibTransId="{EABCB2F9-198A-4632-8E18-61B66AD1BE41}"/>
    <dgm:cxn modelId="{3FB596E0-8F00-4B2F-8635-D1B9DF81F2F9}" type="presOf" srcId="{EBDDC633-5639-4677-B77D-A27211C9386E}" destId="{C9441CEC-3DEB-4A19-A7BB-EE3A59B5ED06}" srcOrd="0" destOrd="0" presId="urn:microsoft.com/office/officeart/2005/8/layout/venn3"/>
    <dgm:cxn modelId="{7DAD12A0-A060-4B86-A624-320DBD268D25}" srcId="{437F2D04-4CB7-4CA5-AE37-8BBAF0FA3D6D}" destId="{EBDDC633-5639-4677-B77D-A27211C9386E}" srcOrd="1" destOrd="0" parTransId="{D33BCF9C-2306-4961-9EBC-185E9BACC24A}" sibTransId="{2D81A57E-E5F5-4965-920C-1669B6F7E306}"/>
    <dgm:cxn modelId="{4B7A0031-B82D-4D88-A2DE-B1508F8711DE}" type="presParOf" srcId="{685E3D09-A019-4700-9BE4-C55CF6D6AEAC}" destId="{266E41E6-545F-49DA-99DB-500DCAF3441F}" srcOrd="0" destOrd="0" presId="urn:microsoft.com/office/officeart/2005/8/layout/venn3"/>
    <dgm:cxn modelId="{34A84D36-269C-4A46-B351-B4776891086F}" type="presParOf" srcId="{685E3D09-A019-4700-9BE4-C55CF6D6AEAC}" destId="{D83226B8-F6C4-4A37-8710-80A257E6538D}" srcOrd="1" destOrd="0" presId="urn:microsoft.com/office/officeart/2005/8/layout/venn3"/>
    <dgm:cxn modelId="{8A86A64C-15E0-449C-A55D-5B5052EA3E81}" type="presParOf" srcId="{685E3D09-A019-4700-9BE4-C55CF6D6AEAC}" destId="{C9441CEC-3DEB-4A19-A7BB-EE3A59B5ED0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E41E6-545F-49DA-99DB-500DCAF3441F}">
      <dsp:nvSpPr>
        <dsp:cNvPr id="0" name=""/>
        <dsp:cNvSpPr/>
      </dsp:nvSpPr>
      <dsp:spPr>
        <a:xfrm>
          <a:off x="685382" y="0"/>
          <a:ext cx="3836781" cy="3836781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1151" tIns="22860" rIns="21115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La </a:t>
          </a:r>
          <a:r>
            <a:rPr lang="es-CL" sz="18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publicación de los (34) indicadores se consensuó dentro de la Subcomisión </a:t>
          </a:r>
          <a:r>
            <a:rPr lang="es-CL" sz="18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y se definió su ubicación en el sitio web del INE, dada su función e independencia técnica</a:t>
          </a:r>
          <a:endParaRPr lang="es-CL" sz="18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247266" y="561884"/>
        <a:ext cx="2713013" cy="2713013"/>
      </dsp:txXfrm>
    </dsp:sp>
    <dsp:sp modelId="{C9441CEC-3DEB-4A19-A7BB-EE3A59B5ED06}">
      <dsp:nvSpPr>
        <dsp:cNvPr id="0" name=""/>
        <dsp:cNvSpPr/>
      </dsp:nvSpPr>
      <dsp:spPr>
        <a:xfrm>
          <a:off x="3900797" y="1822"/>
          <a:ext cx="3836781" cy="3836781"/>
        </a:xfrm>
        <a:prstGeom prst="ellipse">
          <a:avLst/>
        </a:prstGeom>
        <a:solidFill>
          <a:schemeClr val="accent4">
            <a:shade val="80000"/>
            <a:alpha val="50000"/>
            <a:hueOff val="-217751"/>
            <a:satOff val="-6066"/>
            <a:lumOff val="34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1151" tIns="22860" rIns="21115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Las necesidades de información son muchas, por lo que </a:t>
          </a:r>
          <a:r>
            <a:rPr lang="es-CL" sz="18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se decidió comenzar con aquellos indicadores de género que fuesen prioritarios </a:t>
          </a:r>
          <a:r>
            <a:rPr lang="es-CL" sz="18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para el seguimiento del avance de las mujeres</a:t>
          </a:r>
          <a:endParaRPr lang="es-CL" sz="18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4462681" y="563706"/>
        <a:ext cx="2713013" cy="271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917A55-078E-413B-BEA5-5B77325C8AA8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601D77-C655-4C28-B9CB-76F4E06F59A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59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FF68B0-B84B-45F0-84DD-51DD103179B5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DB53FC-15BB-4AA8-AF05-58C07C46C42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143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1pPr>
    <a:lvl2pPr marL="408248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2pPr>
    <a:lvl3pPr marL="816496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3pPr>
    <a:lvl4pPr marL="1224742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4pPr>
    <a:lvl5pPr marL="1632990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5pPr>
    <a:lvl6pPr marL="2041238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6pPr>
    <a:lvl7pPr marL="2449486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7pPr>
    <a:lvl8pPr marL="2857732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8pPr>
    <a:lvl9pPr marL="3265980" algn="l" defTabSz="816496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69919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44518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8689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42432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878297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19240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25234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09343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353628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029704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00389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90138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981937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01902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179850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817194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57823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759859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93040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69919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69919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69919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69919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69919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88332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49506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9" y="2130432"/>
            <a:ext cx="77724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2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5" y="274643"/>
            <a:ext cx="20574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199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CC6-3BFC-46B5-8411-AEEE2531AF4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054-DC01-4C0C-ACB7-AF580BD0DDC1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4BA1-D1AA-4A24-8594-CEDC76F4CEA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1591-AC60-45A5-9CFD-870C5BDB81B0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1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4617-AD4D-4564-9693-58038AD53326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3F5-A04F-4B0D-9CEC-A0CC41CD60DF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7C0E-E56A-4FFA-8CF0-9C5A58A0D08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7F96-3C0A-4315-897A-A78BC7720CB2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AAFA-701E-488C-8CBD-42CB847BD542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841C-D58F-469F-B2F5-0566017CD754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1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3EE7-609B-4F4B-91E8-A974A67F13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F270-E106-463C-8C52-6FBEC836A335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5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3DA1-F16D-44BD-AA18-46E50FD00C44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750A-D1FA-4A9A-BCCD-49B73CDB7B2B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0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3C95-DF37-4B4E-BFD4-64B86CACA2A3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CFA7-CB42-43A1-A959-2FAF668BF1B6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6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6B7-10C6-4F02-8C37-2A532E2347E3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F2A3-880B-492F-AE54-4F2769AAE383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2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9F29-AF41-41D9-AE63-2F701CCFFB3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AC77-4BB8-45E9-8349-6FF1BB8B7AAF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1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2C3F-1975-4CCC-965E-B6CE39C449FA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75FD-BCA0-4682-8470-D41B0B50917F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9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CC6-3BFC-46B5-8411-AEEE2531AF4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054-DC01-4C0C-ACB7-AF580BD0DDC1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1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4BA1-D1AA-4A24-8594-CEDC76F4CEA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1591-AC60-45A5-9CFD-870C5BDB81B0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1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4617-AD4D-4564-9693-58038AD53326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3F5-A04F-4B0D-9CEC-A0CC41CD60DF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0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7C0E-E56A-4FFA-8CF0-9C5A58A0D08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7F96-3C0A-4315-897A-A78BC7720CB2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AAFA-701E-488C-8CBD-42CB847BD542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841C-D58F-469F-B2F5-0566017CD754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11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3EE7-609B-4F4B-91E8-A974A67F13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F270-E106-463C-8C52-6FBEC836A335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52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3DA1-F16D-44BD-AA18-46E50FD00C44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750A-D1FA-4A9A-BCCD-49B73CDB7B2B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21" y="4406909"/>
            <a:ext cx="7772401" cy="136207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21" y="2906717"/>
            <a:ext cx="7772401" cy="1500187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6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1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9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1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3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3C95-DF37-4B4E-BFD4-64B86CACA2A3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CFA7-CB42-43A1-A959-2FAF668BF1B6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64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6B7-10C6-4F02-8C37-2A532E2347E3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F2A3-880B-492F-AE54-4F2769AAE383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2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9F29-AF41-41D9-AE63-2F701CCFFB3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AC77-4BB8-45E9-8349-6FF1BB8B7AAF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1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2C3F-1975-4CCC-965E-B6CE39C449FA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75FD-BCA0-4682-8470-D41B0B50917F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96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36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98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60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53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0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4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4" y="1600204"/>
            <a:ext cx="4038601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6" y="1600204"/>
            <a:ext cx="4038601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0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74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28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9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3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4" indent="0">
              <a:buNone/>
              <a:defRPr sz="1100" b="1"/>
            </a:lvl2pPr>
            <a:lvl3pPr marL="514328" indent="0">
              <a:buNone/>
              <a:defRPr sz="1000" b="1"/>
            </a:lvl3pPr>
            <a:lvl4pPr marL="771491" indent="0">
              <a:buNone/>
              <a:defRPr sz="900" b="1"/>
            </a:lvl4pPr>
            <a:lvl5pPr marL="1028655" indent="0">
              <a:buNone/>
              <a:defRPr sz="900" b="1"/>
            </a:lvl5pPr>
            <a:lvl6pPr marL="1285819" indent="0">
              <a:buNone/>
              <a:defRPr sz="900" b="1"/>
            </a:lvl6pPr>
            <a:lvl7pPr marL="1542983" indent="0">
              <a:buNone/>
              <a:defRPr sz="900" b="1"/>
            </a:lvl7pPr>
            <a:lvl8pPr marL="1800146" indent="0">
              <a:buNone/>
              <a:defRPr sz="900" b="1"/>
            </a:lvl8pPr>
            <a:lvl9pPr marL="205731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9" cy="395128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4" indent="0">
              <a:buNone/>
              <a:defRPr sz="1100" b="1"/>
            </a:lvl2pPr>
            <a:lvl3pPr marL="514328" indent="0">
              <a:buNone/>
              <a:defRPr sz="1000" b="1"/>
            </a:lvl3pPr>
            <a:lvl4pPr marL="771491" indent="0">
              <a:buNone/>
              <a:defRPr sz="900" b="1"/>
            </a:lvl4pPr>
            <a:lvl5pPr marL="1028655" indent="0">
              <a:buNone/>
              <a:defRPr sz="900" b="1"/>
            </a:lvl5pPr>
            <a:lvl6pPr marL="1285819" indent="0">
              <a:buNone/>
              <a:defRPr sz="900" b="1"/>
            </a:lvl6pPr>
            <a:lvl7pPr marL="1542983" indent="0">
              <a:buNone/>
              <a:defRPr sz="900" b="1"/>
            </a:lvl7pPr>
            <a:lvl8pPr marL="1800146" indent="0">
              <a:buNone/>
              <a:defRPr sz="900" b="1"/>
            </a:lvl8pPr>
            <a:lvl9pPr marL="205731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273053"/>
            <a:ext cx="3008314" cy="11620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7" y="273055"/>
            <a:ext cx="5111749" cy="58531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99" y="1435103"/>
            <a:ext cx="3008314" cy="4691063"/>
          </a:xfrm>
        </p:spPr>
        <p:txBody>
          <a:bodyPr/>
          <a:lstStyle>
            <a:lvl1pPr marL="0" indent="0">
              <a:buNone/>
              <a:defRPr sz="800"/>
            </a:lvl1pPr>
            <a:lvl2pPr marL="257164" indent="0">
              <a:buNone/>
              <a:defRPr sz="700"/>
            </a:lvl2pPr>
            <a:lvl3pPr marL="514328" indent="0">
              <a:buNone/>
              <a:defRPr sz="600"/>
            </a:lvl3pPr>
            <a:lvl4pPr marL="771491" indent="0">
              <a:buNone/>
              <a:defRPr sz="500"/>
            </a:lvl4pPr>
            <a:lvl5pPr marL="1028655" indent="0">
              <a:buNone/>
              <a:defRPr sz="500"/>
            </a:lvl5pPr>
            <a:lvl6pPr marL="1285819" indent="0">
              <a:buNone/>
              <a:defRPr sz="500"/>
            </a:lvl6pPr>
            <a:lvl7pPr marL="1542983" indent="0">
              <a:buNone/>
              <a:defRPr sz="500"/>
            </a:lvl7pPr>
            <a:lvl8pPr marL="1800146" indent="0">
              <a:buNone/>
              <a:defRPr sz="500"/>
            </a:lvl8pPr>
            <a:lvl9pPr marL="2057310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94" y="4800606"/>
            <a:ext cx="5486400" cy="5667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94" y="612779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4" indent="0">
              <a:buNone/>
              <a:defRPr sz="1600"/>
            </a:lvl2pPr>
            <a:lvl3pPr marL="514328" indent="0">
              <a:buNone/>
              <a:defRPr sz="1400"/>
            </a:lvl3pPr>
            <a:lvl4pPr marL="771491" indent="0">
              <a:buNone/>
              <a:defRPr sz="1100"/>
            </a:lvl4pPr>
            <a:lvl5pPr marL="1028655" indent="0">
              <a:buNone/>
              <a:defRPr sz="1100"/>
            </a:lvl5pPr>
            <a:lvl6pPr marL="1285819" indent="0">
              <a:buNone/>
              <a:defRPr sz="1100"/>
            </a:lvl6pPr>
            <a:lvl7pPr marL="1542983" indent="0">
              <a:buNone/>
              <a:defRPr sz="1100"/>
            </a:lvl7pPr>
            <a:lvl8pPr marL="1800146" indent="0">
              <a:buNone/>
              <a:defRPr sz="1100"/>
            </a:lvl8pPr>
            <a:lvl9pPr marL="2057310" indent="0">
              <a:buNone/>
              <a:defRPr sz="11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94" y="5367340"/>
            <a:ext cx="5486400" cy="804861"/>
          </a:xfrm>
        </p:spPr>
        <p:txBody>
          <a:bodyPr/>
          <a:lstStyle>
            <a:lvl1pPr marL="0" indent="0">
              <a:buNone/>
              <a:defRPr sz="800"/>
            </a:lvl1pPr>
            <a:lvl2pPr marL="257164" indent="0">
              <a:buNone/>
              <a:defRPr sz="700"/>
            </a:lvl2pPr>
            <a:lvl3pPr marL="514328" indent="0">
              <a:buNone/>
              <a:defRPr sz="600"/>
            </a:lvl3pPr>
            <a:lvl4pPr marL="771491" indent="0">
              <a:buNone/>
              <a:defRPr sz="500"/>
            </a:lvl4pPr>
            <a:lvl5pPr marL="1028655" indent="0">
              <a:buNone/>
              <a:defRPr sz="500"/>
            </a:lvl5pPr>
            <a:lvl6pPr marL="1285819" indent="0">
              <a:buNone/>
              <a:defRPr sz="500"/>
            </a:lvl6pPr>
            <a:lvl7pPr marL="1542983" indent="0">
              <a:buNone/>
              <a:defRPr sz="500"/>
            </a:lvl7pPr>
            <a:lvl8pPr marL="1800146" indent="0">
              <a:buNone/>
              <a:defRPr sz="500"/>
            </a:lvl8pPr>
            <a:lvl9pPr marL="2057310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6" y="274644"/>
            <a:ext cx="8229600" cy="1143001"/>
          </a:xfrm>
          <a:prstGeom prst="rect">
            <a:avLst/>
          </a:prstGeom>
        </p:spPr>
        <p:txBody>
          <a:bodyPr vert="horz" lIns="51433" tIns="25717" rIns="51433" bIns="2571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6" y="1600204"/>
            <a:ext cx="8229600" cy="4525963"/>
          </a:xfrm>
          <a:prstGeom prst="rect">
            <a:avLst/>
          </a:prstGeom>
        </p:spPr>
        <p:txBody>
          <a:bodyPr vert="horz" lIns="51433" tIns="25717" rIns="51433" bIns="2571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6" y="6356356"/>
            <a:ext cx="2133601" cy="365125"/>
          </a:xfrm>
          <a:prstGeom prst="rect">
            <a:avLst/>
          </a:prstGeom>
        </p:spPr>
        <p:txBody>
          <a:bodyPr vert="horz" lIns="51433" tIns="25717" rIns="51433" bIns="25717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BE45-04F9-4B42-B9A8-D95704B1F0B6}" type="datetimeFigureOut">
              <a:rPr lang="es-CL" smtClean="0"/>
              <a:pPr/>
              <a:t>03-10-2016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 vert="horz" lIns="51433" tIns="25717" rIns="51433" bIns="25717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8" y="6356356"/>
            <a:ext cx="2133601" cy="365125"/>
          </a:xfrm>
          <a:prstGeom prst="rect">
            <a:avLst/>
          </a:prstGeom>
        </p:spPr>
        <p:txBody>
          <a:bodyPr vert="horz" lIns="51433" tIns="25717" rIns="51433" bIns="25717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49FB-78E4-443F-A574-46FBE80EDB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3" indent="-192873" algn="l" defTabSz="5143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1" indent="-160727" algn="l" defTabSz="5143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0" indent="-128582" algn="l" defTabSz="51432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74" indent="-128582" algn="l" defTabSz="5143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7" indent="-128582" algn="l" defTabSz="5143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01" indent="-128582" algn="l" defTabSz="5143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65" indent="-128582" algn="l" defTabSz="5143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29" indent="-128582" algn="l" defTabSz="5143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92" indent="-128582" algn="l" defTabSz="5143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4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28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91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5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9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3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46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0" algn="l" defTabSz="5143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497AFA3B-EBDA-48C1-814C-76B9B2A45DCB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CC0418D7-8369-4019-9E00-BBC727A85599}" type="slidenum">
              <a:rPr lang="es-CL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497AFA3B-EBDA-48C1-814C-76B9B2A45DCB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03-10-2016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CC0418D7-8369-4019-9E00-BBC727A85599}" type="slidenum">
              <a:rPr lang="es-CL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9840334-8252-40AB-A468-67CF534FDA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03-10-2016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9C06BD-0EA9-49DB-8E6E-502439F27B5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sarrollo.ine.cl/estadisticasdegene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ine.cl/gener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sarrollo.ine.cl/estadisticasdegene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ine.cl/gener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sarrollo.ine.cl/estadisticasdegene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ine.cl/gener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sarrollo.ine.cl/estadisticasdegene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ine.cl/gene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539552" y="4005064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Seminario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“Chile y su Compromiso Internacional con la igualdad de género al 2030”</a:t>
            </a:r>
            <a:endParaRPr lang="es-CL" sz="24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b="1" dirty="0" smtClean="0">
              <a:solidFill>
                <a:srgbClr val="1F497D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Santiago</a:t>
            </a:r>
            <a:r>
              <a:rPr lang="es-CL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L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03 de Octubre 2016</a:t>
            </a:r>
            <a:endParaRPr lang="es-CL" sz="24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09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036496" cy="6858000"/>
            <a:chOff x="1115616" y="0"/>
            <a:chExt cx="7073453" cy="51435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52" t="33219" r="50979" b="22114"/>
            <a:stretch>
              <a:fillRect/>
            </a:stretch>
          </p:blipFill>
          <p:spPr bwMode="auto">
            <a:xfrm>
              <a:off x="4665274" y="1419622"/>
              <a:ext cx="3523795" cy="372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0666" t="20672" r="22033" b="58748"/>
            <a:stretch>
              <a:fillRect/>
            </a:stretch>
          </p:blipFill>
          <p:spPr bwMode="auto">
            <a:xfrm>
              <a:off x="1115616" y="0"/>
              <a:ext cx="7056784" cy="141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7087" t="22640" r="51569" b="15837"/>
            <a:stretch>
              <a:fillRect/>
            </a:stretch>
          </p:blipFill>
          <p:spPr bwMode="auto">
            <a:xfrm>
              <a:off x="1115616" y="1419622"/>
              <a:ext cx="3528392" cy="368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Llamada de flecha hacia arriba 1"/>
          <p:cNvSpPr/>
          <p:nvPr/>
        </p:nvSpPr>
        <p:spPr>
          <a:xfrm>
            <a:off x="5669136" y="2924944"/>
            <a:ext cx="2935312" cy="366348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Demografía y vitales</a:t>
            </a:r>
          </a:p>
          <a:p>
            <a:pPr algn="ctr"/>
            <a:r>
              <a:rPr lang="es-CL" b="1" dirty="0" smtClean="0"/>
              <a:t>Género y Empleo</a:t>
            </a:r>
          </a:p>
          <a:p>
            <a:pPr algn="ctr"/>
            <a:r>
              <a:rPr lang="es-CL" b="1" dirty="0" smtClean="0"/>
              <a:t>Género e Ingresos</a:t>
            </a:r>
          </a:p>
          <a:p>
            <a:pPr algn="ctr"/>
            <a:r>
              <a:rPr lang="es-CL" b="1" dirty="0" smtClean="0"/>
              <a:t>Género y </a:t>
            </a:r>
            <a:r>
              <a:rPr lang="es-CL" b="1" dirty="0" err="1" smtClean="0"/>
              <a:t>Microemprendimiento</a:t>
            </a:r>
            <a:endParaRPr lang="es-CL" b="1" dirty="0" smtClean="0"/>
          </a:p>
          <a:p>
            <a:pPr algn="ctr"/>
            <a:r>
              <a:rPr lang="es-CL" b="1" dirty="0" smtClean="0"/>
              <a:t>Género sobre personal en I&amp;D</a:t>
            </a:r>
          </a:p>
          <a:p>
            <a:pPr algn="ctr"/>
            <a:r>
              <a:rPr lang="es-CL" b="1" dirty="0" smtClean="0"/>
              <a:t>Género en empresas</a:t>
            </a:r>
          </a:p>
          <a:p>
            <a:pPr algn="ctr"/>
            <a:r>
              <a:rPr lang="es-CL" b="1" dirty="0" smtClean="0"/>
              <a:t>Género y seguridad ciudadana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462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036496" cy="6858000"/>
            <a:chOff x="1115616" y="0"/>
            <a:chExt cx="7073453" cy="51435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52" t="33219" r="50979" b="22114"/>
            <a:stretch>
              <a:fillRect/>
            </a:stretch>
          </p:blipFill>
          <p:spPr bwMode="auto">
            <a:xfrm>
              <a:off x="4665274" y="1419622"/>
              <a:ext cx="3523795" cy="372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0666" t="20672" r="22033" b="58748"/>
            <a:stretch>
              <a:fillRect/>
            </a:stretch>
          </p:blipFill>
          <p:spPr bwMode="auto">
            <a:xfrm>
              <a:off x="1115616" y="0"/>
              <a:ext cx="7056784" cy="141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7087" t="22640" r="51569" b="15837"/>
            <a:stretch>
              <a:fillRect/>
            </a:stretch>
          </p:blipFill>
          <p:spPr bwMode="auto">
            <a:xfrm>
              <a:off x="1115616" y="1419622"/>
              <a:ext cx="3528392" cy="368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ángulo 2"/>
          <p:cNvSpPr/>
          <p:nvPr/>
        </p:nvSpPr>
        <p:spPr>
          <a:xfrm>
            <a:off x="4644008" y="3573016"/>
            <a:ext cx="4248472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12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036496" cy="6858000"/>
            <a:chOff x="1115616" y="0"/>
            <a:chExt cx="7073453" cy="51435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52" t="33219" r="50979" b="22114"/>
            <a:stretch>
              <a:fillRect/>
            </a:stretch>
          </p:blipFill>
          <p:spPr bwMode="auto">
            <a:xfrm>
              <a:off x="4665274" y="1419622"/>
              <a:ext cx="3523795" cy="372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0666" t="20672" r="22033" b="58748"/>
            <a:stretch>
              <a:fillRect/>
            </a:stretch>
          </p:blipFill>
          <p:spPr bwMode="auto">
            <a:xfrm>
              <a:off x="1115616" y="0"/>
              <a:ext cx="7056784" cy="141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7087" t="22640" r="51569" b="15837"/>
            <a:stretch>
              <a:fillRect/>
            </a:stretch>
          </p:blipFill>
          <p:spPr bwMode="auto">
            <a:xfrm>
              <a:off x="1115616" y="1419622"/>
              <a:ext cx="3528392" cy="368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ángulo 2"/>
          <p:cNvSpPr/>
          <p:nvPr/>
        </p:nvSpPr>
        <p:spPr>
          <a:xfrm>
            <a:off x="178792" y="3501008"/>
            <a:ext cx="4248472" cy="10801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3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Micrositio: Autonomía en la toma de decisiones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774" t="12594" r="22882"/>
          <a:stretch/>
        </p:blipFill>
        <p:spPr>
          <a:xfrm>
            <a:off x="395536" y="836712"/>
            <a:ext cx="8352928" cy="5832648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115616" y="2780928"/>
            <a:ext cx="194421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2436477" y="4365104"/>
            <a:ext cx="194421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515782" y="5229200"/>
            <a:ext cx="7800634" cy="677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4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26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Gobiernos Locales</a:t>
            </a:r>
            <a:r>
              <a:rPr lang="es-CL" sz="2800" b="1" dirty="0">
                <a:solidFill>
                  <a:schemeClr val="tx2"/>
                </a:solidFill>
              </a:rPr>
              <a:t>: A</a:t>
            </a:r>
            <a:r>
              <a:rPr lang="es-CL" sz="2800" b="1" dirty="0" smtClean="0">
                <a:solidFill>
                  <a:schemeClr val="tx2"/>
                </a:solidFill>
              </a:rPr>
              <a:t>lcaldías</a:t>
            </a:r>
            <a:endParaRPr lang="es-CL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105" t="21410" r="7864" b="17168"/>
          <a:stretch>
            <a:fillRect/>
          </a:stretch>
        </p:blipFill>
        <p:spPr bwMode="auto">
          <a:xfrm>
            <a:off x="395536" y="956415"/>
            <a:ext cx="8352928" cy="57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9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26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Gobiernos Locales</a:t>
            </a:r>
            <a:r>
              <a:rPr lang="es-CL" sz="2800" b="1" dirty="0">
                <a:solidFill>
                  <a:schemeClr val="tx2"/>
                </a:solidFill>
              </a:rPr>
              <a:t>: C</a:t>
            </a:r>
            <a:r>
              <a:rPr lang="es-CL" sz="2800" b="1" dirty="0" smtClean="0">
                <a:solidFill>
                  <a:schemeClr val="tx2"/>
                </a:solidFill>
              </a:rPr>
              <a:t>oncejales</a:t>
            </a:r>
            <a:endParaRPr lang="es-CL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5397" t="22148" r="8454" b="16575"/>
          <a:stretch>
            <a:fillRect/>
          </a:stretch>
        </p:blipFill>
        <p:spPr bwMode="auto">
          <a:xfrm>
            <a:off x="395536" y="956415"/>
            <a:ext cx="8352928" cy="57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4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6578" t="19933" r="9045" b="16575"/>
          <a:stretch>
            <a:fillRect/>
          </a:stretch>
        </p:blipFill>
        <p:spPr bwMode="auto">
          <a:xfrm>
            <a:off x="395536" y="1052736"/>
            <a:ext cx="8352928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el Poder Judicial: Corte Suprema</a:t>
            </a:r>
            <a:endParaRPr lang="es-CL" sz="28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5397" t="22148" r="9045" b="10669"/>
          <a:stretch>
            <a:fillRect/>
          </a:stretch>
        </p:blipFill>
        <p:spPr bwMode="auto">
          <a:xfrm>
            <a:off x="395536" y="1052736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el Poder Judicial: Corte de Apelaciones</a:t>
            </a:r>
            <a:endParaRPr lang="es-CL" sz="28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5397" t="22148" r="9045" b="17313"/>
          <a:stretch>
            <a:fillRect/>
          </a:stretch>
        </p:blipFill>
        <p:spPr bwMode="auto">
          <a:xfrm>
            <a:off x="323528" y="956415"/>
            <a:ext cx="8424936" cy="571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el Poder Legislativo: Diputados/as</a:t>
            </a:r>
            <a:endParaRPr lang="es-CL" sz="28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6869" t="22148" r="10226" b="15837"/>
          <a:stretch>
            <a:fillRect/>
          </a:stretch>
        </p:blipFill>
        <p:spPr bwMode="auto">
          <a:xfrm>
            <a:off x="395536" y="956415"/>
            <a:ext cx="8352928" cy="57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el Poder Legislativo: Senado</a:t>
            </a:r>
            <a:endParaRPr lang="es-CL" sz="28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5580112" y="2429405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Cuarta Conferencia de la Mujer en Beijing, 1995, y su Plataforma de Acción</a:t>
            </a:r>
          </a:p>
        </p:txBody>
      </p:sp>
      <p:grpSp>
        <p:nvGrpSpPr>
          <p:cNvPr id="5" name="25 Grupo"/>
          <p:cNvGrpSpPr/>
          <p:nvPr/>
        </p:nvGrpSpPr>
        <p:grpSpPr>
          <a:xfrm>
            <a:off x="4860032" y="1332872"/>
            <a:ext cx="578637" cy="367936"/>
            <a:chOff x="-11488" y="479804"/>
            <a:chExt cx="678541" cy="254873"/>
          </a:xfrm>
          <a:solidFill>
            <a:schemeClr val="accent6"/>
          </a:solidFill>
        </p:grpSpPr>
        <p:sp>
          <p:nvSpPr>
            <p:cNvPr id="24" name="Oval 11"/>
            <p:cNvSpPr/>
            <p:nvPr/>
          </p:nvSpPr>
          <p:spPr bwMode="gray">
            <a:xfrm>
              <a:off x="-11488" y="479804"/>
              <a:ext cx="316090" cy="254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15"/>
            <p:cNvCxnSpPr/>
            <p:nvPr/>
          </p:nvCxnSpPr>
          <p:spPr bwMode="gray">
            <a:xfrm>
              <a:off x="304602" y="601662"/>
              <a:ext cx="362451" cy="0"/>
            </a:xfrm>
            <a:prstGeom prst="line">
              <a:avLst/>
            </a:prstGeom>
            <a:grpFill/>
            <a:ln cap="rnd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580112" y="1124745"/>
            <a:ext cx="316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Convención Sobre la Eliminación de Todas las Formas de Discriminación Contra la Mujer (CEDAW), promulgada en 1979 y ratificada por Chile en 1989</a:t>
            </a:r>
          </a:p>
        </p:txBody>
      </p:sp>
      <p:sp>
        <p:nvSpPr>
          <p:cNvPr id="20" name="3 Elipse"/>
          <p:cNvSpPr/>
          <p:nvPr/>
        </p:nvSpPr>
        <p:spPr>
          <a:xfrm>
            <a:off x="179512" y="1220755"/>
            <a:ext cx="2880000" cy="38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rtlCol="0" anchor="ctr"/>
          <a:lstStyle/>
          <a:p>
            <a:pPr algn="ctr"/>
            <a:r>
              <a:rPr lang="es-CL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Estado de Chile se ha </a:t>
            </a:r>
            <a:r>
              <a:rPr lang="es-CL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comprometido con el avance de las mujeres en distintos ámbitos </a:t>
            </a:r>
            <a:r>
              <a:rPr lang="es-CL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 medio de la firma de convenciones y acuerdos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5587218" y="4807849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Plan Conjunto de Acción para la Igualdad de Género y Desarrollo de </a:t>
            </a:r>
            <a:r>
              <a:rPr lang="es-CL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Busan</a:t>
            </a:r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2011 </a:t>
            </a:r>
            <a:r>
              <a:rPr lang="es-C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(OCDE</a:t>
            </a:r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580112" y="3286725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Convención Interamericana para prevenir, sancionar y erradicar la Violencia</a:t>
            </a:r>
          </a:p>
          <a:p>
            <a:pPr algn="just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contra la mujer, "Convención de Belém do Pará</a:t>
            </a:r>
            <a:r>
              <a:rPr lang="es-C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 (1994</a:t>
            </a:r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ratificada por Chile en </a:t>
            </a:r>
            <a:r>
              <a:rPr lang="es-C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1996)</a:t>
            </a:r>
            <a:endParaRPr lang="es-CL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51520" y="5733256"/>
            <a:ext cx="7200800" cy="8640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TODOS destacan </a:t>
            </a:r>
            <a:r>
              <a:rPr lang="es-C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C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 de contar con información y datos estadísticos de buena calidad</a:t>
            </a:r>
            <a:r>
              <a:rPr lang="es-C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como base para la formulación de políticas públicas</a:t>
            </a:r>
          </a:p>
        </p:txBody>
      </p:sp>
      <p:sp>
        <p:nvSpPr>
          <p:cNvPr id="43" name="Rectángulo 1"/>
          <p:cNvSpPr/>
          <p:nvPr/>
        </p:nvSpPr>
        <p:spPr>
          <a:xfrm>
            <a:off x="375980" y="317170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Antecedentes: Compromisos Internacionales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20072" y="4293096"/>
            <a:ext cx="3762364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Picture 36" descr="S_SDG_Icons-01-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468894"/>
            <a:ext cx="1514740" cy="17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25 Grupo"/>
          <p:cNvGrpSpPr/>
          <p:nvPr/>
        </p:nvGrpSpPr>
        <p:grpSpPr>
          <a:xfrm>
            <a:off x="4860032" y="2550582"/>
            <a:ext cx="578637" cy="398365"/>
            <a:chOff x="-11488" y="468647"/>
            <a:chExt cx="678541" cy="275952"/>
          </a:xfrm>
          <a:solidFill>
            <a:schemeClr val="accent6"/>
          </a:solidFill>
        </p:grpSpPr>
        <p:sp>
          <p:nvSpPr>
            <p:cNvPr id="40" name="Oval 11"/>
            <p:cNvSpPr/>
            <p:nvPr/>
          </p:nvSpPr>
          <p:spPr bwMode="gray">
            <a:xfrm>
              <a:off x="-11488" y="468647"/>
              <a:ext cx="316090" cy="2759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15"/>
            <p:cNvCxnSpPr>
              <a:stCxn id="40" idx="6"/>
            </p:cNvCxnSpPr>
            <p:nvPr/>
          </p:nvCxnSpPr>
          <p:spPr bwMode="gray">
            <a:xfrm>
              <a:off x="304602" y="606624"/>
              <a:ext cx="362451" cy="0"/>
            </a:xfrm>
            <a:prstGeom prst="line">
              <a:avLst/>
            </a:prstGeom>
            <a:grpFill/>
            <a:ln cap="rnd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25 Grupo"/>
          <p:cNvGrpSpPr/>
          <p:nvPr/>
        </p:nvGrpSpPr>
        <p:grpSpPr>
          <a:xfrm>
            <a:off x="4860032" y="3414678"/>
            <a:ext cx="578637" cy="398365"/>
            <a:chOff x="-11488" y="468647"/>
            <a:chExt cx="678541" cy="275952"/>
          </a:xfrm>
          <a:solidFill>
            <a:schemeClr val="accent6"/>
          </a:solidFill>
        </p:grpSpPr>
        <p:sp>
          <p:nvSpPr>
            <p:cNvPr id="48" name="Oval 11"/>
            <p:cNvSpPr/>
            <p:nvPr/>
          </p:nvSpPr>
          <p:spPr bwMode="gray">
            <a:xfrm>
              <a:off x="-11488" y="468647"/>
              <a:ext cx="316090" cy="2759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15"/>
            <p:cNvCxnSpPr>
              <a:stCxn id="48" idx="6"/>
            </p:cNvCxnSpPr>
            <p:nvPr/>
          </p:nvCxnSpPr>
          <p:spPr bwMode="gray">
            <a:xfrm>
              <a:off x="304602" y="606624"/>
              <a:ext cx="362451" cy="0"/>
            </a:xfrm>
            <a:prstGeom prst="line">
              <a:avLst/>
            </a:prstGeom>
            <a:grpFill/>
            <a:ln cap="rnd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25 Grupo"/>
          <p:cNvGrpSpPr/>
          <p:nvPr/>
        </p:nvGrpSpPr>
        <p:grpSpPr>
          <a:xfrm>
            <a:off x="4860032" y="4869157"/>
            <a:ext cx="578637" cy="398365"/>
            <a:chOff x="-11488" y="468647"/>
            <a:chExt cx="678541" cy="275952"/>
          </a:xfrm>
          <a:solidFill>
            <a:schemeClr val="accent6"/>
          </a:solidFill>
        </p:grpSpPr>
        <p:sp>
          <p:nvSpPr>
            <p:cNvPr id="51" name="Oval 11"/>
            <p:cNvSpPr/>
            <p:nvPr/>
          </p:nvSpPr>
          <p:spPr bwMode="gray">
            <a:xfrm>
              <a:off x="-11488" y="468647"/>
              <a:ext cx="316090" cy="2759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15"/>
            <p:cNvCxnSpPr>
              <a:stCxn id="51" idx="6"/>
            </p:cNvCxnSpPr>
            <p:nvPr/>
          </p:nvCxnSpPr>
          <p:spPr bwMode="gray">
            <a:xfrm>
              <a:off x="304602" y="606624"/>
              <a:ext cx="362451" cy="0"/>
            </a:xfrm>
            <a:prstGeom prst="line">
              <a:avLst/>
            </a:prstGeom>
            <a:grpFill/>
            <a:ln cap="rnd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5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31" grpId="0"/>
      <p:bldP spid="37" grpId="0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25696" t="12551" r="9045" b="24696"/>
          <a:stretch>
            <a:fillRect/>
          </a:stretch>
        </p:blipFill>
        <p:spPr bwMode="auto">
          <a:xfrm>
            <a:off x="467544" y="956416"/>
            <a:ext cx="8280920" cy="568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O</a:t>
            </a:r>
            <a:r>
              <a:rPr lang="es-CL" sz="2800" b="1" dirty="0" smtClean="0">
                <a:solidFill>
                  <a:schemeClr val="tx2"/>
                </a:solidFill>
              </a:rPr>
              <a:t>rganizaciones Sociales: Sindicatos</a:t>
            </a:r>
            <a:endParaRPr lang="es-CL" sz="28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25688" t="28793" r="9045" b="9931"/>
          <a:stretch>
            <a:fillRect/>
          </a:stretch>
        </p:blipFill>
        <p:spPr bwMode="auto">
          <a:xfrm>
            <a:off x="395536" y="1017970"/>
            <a:ext cx="8352928" cy="56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chemeClr val="tx2"/>
                </a:solidFill>
              </a:rPr>
              <a:t>Participación en O</a:t>
            </a:r>
            <a:r>
              <a:rPr lang="es-CL" sz="2400" b="1" dirty="0" smtClean="0">
                <a:solidFill>
                  <a:schemeClr val="tx2"/>
                </a:solidFill>
              </a:rPr>
              <a:t>rganizaciones Sociales: Tasa de sindicalización</a:t>
            </a:r>
            <a:endParaRPr lang="es-CL" sz="24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25397" t="22148" r="9045" b="14361"/>
          <a:stretch>
            <a:fillRect/>
          </a:stretch>
        </p:blipFill>
        <p:spPr bwMode="auto">
          <a:xfrm>
            <a:off x="395536" y="1052736"/>
            <a:ext cx="8352928" cy="566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2768" y="19379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Participación en </a:t>
            </a:r>
            <a:r>
              <a:rPr lang="es-CL" sz="2800" b="1" dirty="0" smtClean="0">
                <a:solidFill>
                  <a:schemeClr val="tx2"/>
                </a:solidFill>
              </a:rPr>
              <a:t>el Poder Ejecutivo: Ministros/as</a:t>
            </a:r>
            <a:endParaRPr lang="es-CL" sz="28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5987" t="22148" r="9741" b="11407"/>
          <a:stretch>
            <a:fillRect/>
          </a:stretch>
        </p:blipFill>
        <p:spPr bwMode="auto">
          <a:xfrm>
            <a:off x="395536" y="956415"/>
            <a:ext cx="8352928" cy="57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0" y="19379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chemeClr val="tx2"/>
                </a:solidFill>
              </a:rPr>
              <a:t>Participación en </a:t>
            </a:r>
            <a:r>
              <a:rPr lang="es-CL" sz="2400" b="1" dirty="0" smtClean="0">
                <a:solidFill>
                  <a:schemeClr val="tx2"/>
                </a:solidFill>
              </a:rPr>
              <a:t>el Poder Ejecutivo: Sistema ADP – 1er nivel jerárquico </a:t>
            </a:r>
            <a:endParaRPr lang="es-CL" sz="24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5987" t="12093" r="9741" b="19528"/>
          <a:stretch>
            <a:fillRect/>
          </a:stretch>
        </p:blipFill>
        <p:spPr bwMode="auto">
          <a:xfrm>
            <a:off x="395536" y="1033358"/>
            <a:ext cx="8352928" cy="563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0" y="193790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300" b="1" dirty="0">
                <a:solidFill>
                  <a:schemeClr val="tx2"/>
                </a:solidFill>
              </a:rPr>
              <a:t>Participación en </a:t>
            </a:r>
            <a:r>
              <a:rPr lang="es-CL" sz="2300" b="1" dirty="0" smtClean="0">
                <a:solidFill>
                  <a:schemeClr val="tx2"/>
                </a:solidFill>
              </a:rPr>
              <a:t>el Poder Ejecutivo: Sistema ADP – 2do nivel jerárquico </a:t>
            </a:r>
            <a:endParaRPr lang="es-CL" sz="23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2768" y="836712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Micrositio: Autonomía Económica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541" t="12594" r="27310" b="1767"/>
          <a:stretch/>
        </p:blipFill>
        <p:spPr>
          <a:xfrm>
            <a:off x="467544" y="836712"/>
            <a:ext cx="8352928" cy="590465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59632" y="2427771"/>
            <a:ext cx="194421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4572000" y="3861048"/>
            <a:ext cx="194421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671683" y="4748037"/>
            <a:ext cx="780063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5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Próximos pasos en el Micrositio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4 Rectángulo redondeado"/>
          <p:cNvSpPr/>
          <p:nvPr/>
        </p:nvSpPr>
        <p:spPr>
          <a:xfrm>
            <a:off x="403944" y="869435"/>
            <a:ext cx="8344520" cy="8313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Considerando la </a:t>
            </a:r>
            <a:r>
              <a:rPr lang="es-CL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alta demanda de incorporar indicadores </a:t>
            </a:r>
            <a:r>
              <a:rPr lang="es-CL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 sitio y la necesidad de </a:t>
            </a:r>
            <a:r>
              <a:rPr lang="es-CL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seguir visibilizando brechas </a:t>
            </a:r>
            <a:r>
              <a:rPr lang="es-CL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afectan a las mujeres</a:t>
            </a:r>
            <a:endParaRPr lang="es-CL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 Flecha abajo"/>
          <p:cNvSpPr/>
          <p:nvPr/>
        </p:nvSpPr>
        <p:spPr>
          <a:xfrm>
            <a:off x="4288160" y="1958667"/>
            <a:ext cx="576064" cy="34227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6 Rectángulo redondeado"/>
          <p:cNvSpPr/>
          <p:nvPr/>
        </p:nvSpPr>
        <p:spPr>
          <a:xfrm>
            <a:off x="1115616" y="2367519"/>
            <a:ext cx="7200800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CL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incorporarán nuevos indicadores relevantes</a:t>
            </a:r>
            <a:r>
              <a:rPr lang="es-CL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en un plazo máximo de un mes luego de su publicación oficial</a:t>
            </a:r>
            <a:endParaRPr lang="es-CL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7 Rectángulo redondeado"/>
          <p:cNvSpPr/>
          <p:nvPr/>
        </p:nvSpPr>
        <p:spPr>
          <a:xfrm>
            <a:off x="1547664" y="3857804"/>
            <a:ext cx="6408712" cy="6828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de la Encuesta Nacional sobre el Uso del Tiempo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8 Rectángulo redondeado"/>
          <p:cNvSpPr/>
          <p:nvPr/>
        </p:nvSpPr>
        <p:spPr>
          <a:xfrm>
            <a:off x="1547664" y="5488612"/>
            <a:ext cx="6404520" cy="92070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Estudiar la posibilidad de incorporar nuevos indicadores, por ejemplo pensiones y PSU</a:t>
            </a:r>
            <a:endParaRPr lang="es-C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7 Rectángulo redondeado"/>
          <p:cNvSpPr/>
          <p:nvPr/>
        </p:nvSpPr>
        <p:spPr>
          <a:xfrm>
            <a:off x="1547664" y="4672655"/>
            <a:ext cx="6404520" cy="6828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de Género de los Objetivos de Desarrollo Sostenible (ODS, incorporación de 10 de 15 indicadores)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5 Flecha abajo"/>
          <p:cNvSpPr/>
          <p:nvPr/>
        </p:nvSpPr>
        <p:spPr>
          <a:xfrm>
            <a:off x="4283968" y="3435673"/>
            <a:ext cx="576064" cy="34227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2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8515" y="13920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51520" y="1124744"/>
            <a:ext cx="2474802" cy="1944216"/>
            <a:chOff x="265697" y="2185175"/>
            <a:chExt cx="1493786" cy="735792"/>
          </a:xfrm>
        </p:grpSpPr>
        <p:sp>
          <p:nvSpPr>
            <p:cNvPr id="24" name="23 Rectángulo redondeado"/>
            <p:cNvSpPr/>
            <p:nvPr/>
          </p:nvSpPr>
          <p:spPr>
            <a:xfrm>
              <a:off x="265697" y="2185175"/>
              <a:ext cx="1330142" cy="624230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7898" y="2207376"/>
              <a:ext cx="1471585" cy="71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4600" dirty="0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Incorporación de los Indicadores ODS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753510" y="1196016"/>
            <a:ext cx="5000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“Lograr la igualdad de género y empoderar a todas las mujeres y niñas</a:t>
            </a:r>
            <a:r>
              <a:rPr lang="es-C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s-CL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(15 indicadores)</a:t>
            </a:r>
            <a:endParaRPr lang="es-CL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6 Flecha abajo"/>
          <p:cNvSpPr/>
          <p:nvPr/>
        </p:nvSpPr>
        <p:spPr>
          <a:xfrm>
            <a:off x="1029328" y="2874222"/>
            <a:ext cx="648072" cy="591364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6 Flecha abajo"/>
          <p:cNvSpPr/>
          <p:nvPr/>
        </p:nvSpPr>
        <p:spPr>
          <a:xfrm rot="16200000">
            <a:off x="2873115" y="1239818"/>
            <a:ext cx="728144" cy="103265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7 Rectángulo redondeado"/>
          <p:cNvSpPr/>
          <p:nvPr/>
        </p:nvSpPr>
        <p:spPr>
          <a:xfrm>
            <a:off x="524616" y="3583002"/>
            <a:ext cx="7503767" cy="9084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Utilizan como marco interpretativo el “empoderamiento de las mujeres”. </a:t>
            </a:r>
          </a:p>
          <a:p>
            <a:pPr marL="285750" indent="-285750" algn="ctr"/>
            <a:r>
              <a:rPr 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su especificación surge el marco conceptual de las “autonomías”</a:t>
            </a:r>
          </a:p>
        </p:txBody>
      </p:sp>
      <p:sp>
        <p:nvSpPr>
          <p:cNvPr id="26" name="8 Rectángulo redondeado"/>
          <p:cNvSpPr/>
          <p:nvPr/>
        </p:nvSpPr>
        <p:spPr>
          <a:xfrm>
            <a:off x="848515" y="5373216"/>
            <a:ext cx="6567008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autonomías están estrechamente relacionadas entre sí y cada indicador ODS puede ser clasificado en alguna de ellas.</a:t>
            </a:r>
            <a:endParaRPr lang="es-CL" sz="1600" b="1" dirty="0"/>
          </a:p>
        </p:txBody>
      </p:sp>
      <p:sp>
        <p:nvSpPr>
          <p:cNvPr id="29" name="6 Flecha abajo"/>
          <p:cNvSpPr/>
          <p:nvPr/>
        </p:nvSpPr>
        <p:spPr>
          <a:xfrm>
            <a:off x="1667404" y="4652243"/>
            <a:ext cx="648072" cy="591364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31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1" grpId="0" animBg="1"/>
      <p:bldP spid="26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8515" y="13920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51520" y="1124744"/>
            <a:ext cx="2474802" cy="1944216"/>
            <a:chOff x="265697" y="2185175"/>
            <a:chExt cx="1493786" cy="735792"/>
          </a:xfrm>
        </p:grpSpPr>
        <p:sp>
          <p:nvSpPr>
            <p:cNvPr id="24" name="23 Rectángulo redondeado"/>
            <p:cNvSpPr/>
            <p:nvPr/>
          </p:nvSpPr>
          <p:spPr>
            <a:xfrm>
              <a:off x="265697" y="2185175"/>
              <a:ext cx="1330142" cy="624230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7898" y="2207376"/>
              <a:ext cx="1471585" cy="71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4600" dirty="0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Incorporación de los Indicadores ODS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753513" y="1352636"/>
            <a:ext cx="50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Dos indicadores ya están siendo publicados en el Micrositio</a:t>
            </a:r>
            <a:endParaRPr lang="es-CL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Flecha abajo"/>
          <p:cNvSpPr/>
          <p:nvPr/>
        </p:nvSpPr>
        <p:spPr>
          <a:xfrm rot="16200000">
            <a:off x="2873115" y="1239818"/>
            <a:ext cx="728144" cy="103265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8 Rectángulo redondeado"/>
          <p:cNvSpPr/>
          <p:nvPr/>
        </p:nvSpPr>
        <p:spPr>
          <a:xfrm>
            <a:off x="467544" y="2982329"/>
            <a:ext cx="2664296" cy="1008112"/>
          </a:xfrm>
          <a:prstGeom prst="roundRect">
            <a:avLst/>
          </a:prstGeom>
          <a:solidFill>
            <a:srgbClr val="00B0F0"/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ODS: “5.5.1 Proporción de escaños ocupados por mujeres en los parlamentos nacionales y los gobiernos locales”</a:t>
            </a:r>
          </a:p>
        </p:txBody>
      </p:sp>
      <p:sp>
        <p:nvSpPr>
          <p:cNvPr id="15" name="11 Rectángulo redondeado"/>
          <p:cNvSpPr/>
          <p:nvPr/>
        </p:nvSpPr>
        <p:spPr>
          <a:xfrm>
            <a:off x="467544" y="4166716"/>
            <a:ext cx="2675508" cy="1008112"/>
          </a:xfrm>
          <a:prstGeom prst="roundRect">
            <a:avLst/>
          </a:prstGeom>
          <a:solidFill>
            <a:srgbClr val="0070C0"/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ODS: “5.5.2 Proporción de mujeres en cargos directivos”</a:t>
            </a:r>
          </a:p>
        </p:txBody>
      </p:sp>
      <p:sp>
        <p:nvSpPr>
          <p:cNvPr id="16" name="12 Rectángulo redondeado"/>
          <p:cNvSpPr/>
          <p:nvPr/>
        </p:nvSpPr>
        <p:spPr>
          <a:xfrm>
            <a:off x="4573488" y="2830994"/>
            <a:ext cx="4318992" cy="1080120"/>
          </a:xfrm>
          <a:prstGeom prst="roundRect">
            <a:avLst/>
          </a:prstGeom>
          <a:solidFill>
            <a:srgbClr val="00B0F0"/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Subcomisión “Distribución porcentual y brecha entre: representantes electas y electos en la Cámara de Diputados; en el Senado; en las alcaldías y en concejalías, por sexo, según año electoral”</a:t>
            </a:r>
          </a:p>
        </p:txBody>
      </p:sp>
      <p:sp>
        <p:nvSpPr>
          <p:cNvPr id="17" name="13 Flecha derecha"/>
          <p:cNvSpPr/>
          <p:nvPr/>
        </p:nvSpPr>
        <p:spPr>
          <a:xfrm>
            <a:off x="3460359" y="3150251"/>
            <a:ext cx="936104" cy="64807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4 Rectángulo redondeado"/>
          <p:cNvSpPr/>
          <p:nvPr/>
        </p:nvSpPr>
        <p:spPr>
          <a:xfrm>
            <a:off x="4589264" y="4094708"/>
            <a:ext cx="4303216" cy="1080120"/>
          </a:xfrm>
          <a:prstGeom prst="roundRect">
            <a:avLst/>
          </a:prstGeom>
          <a:solidFill>
            <a:srgbClr val="0070C0"/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Subcomisión: Distribución porcentual y brecha entre: secretarías de Estado; cargos nombrados en Alta Dirección Pública; gerencias generales, por sexo y año”</a:t>
            </a:r>
          </a:p>
        </p:txBody>
      </p:sp>
      <p:sp>
        <p:nvSpPr>
          <p:cNvPr id="22" name="18 Flecha derecha"/>
          <p:cNvSpPr/>
          <p:nvPr/>
        </p:nvSpPr>
        <p:spPr>
          <a:xfrm>
            <a:off x="3460359" y="4309136"/>
            <a:ext cx="936104" cy="64807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2 Rectángulo"/>
          <p:cNvSpPr/>
          <p:nvPr/>
        </p:nvSpPr>
        <p:spPr>
          <a:xfrm>
            <a:off x="251520" y="5649637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CL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restantes </a:t>
            </a:r>
            <a:r>
              <a:rPr lang="es-C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indicadores serán </a:t>
            </a:r>
            <a:r>
              <a:rPr lang="es-CL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ubicados según el marco </a:t>
            </a:r>
            <a:r>
              <a:rPr lang="es-C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conceptual del Micrositio</a:t>
            </a:r>
            <a:r>
              <a:rPr lang="es-CL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relevando su calidad de indicador ODS</a:t>
            </a:r>
          </a:p>
        </p:txBody>
      </p:sp>
    </p:spTree>
    <p:extLst>
      <p:ext uri="{BB962C8B-B14F-4D97-AF65-F5344CB8AC3E}">
        <p14:creationId xmlns:p14="http://schemas.microsoft.com/office/powerpoint/2010/main" val="36829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8515" y="13920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51520" y="1124744"/>
            <a:ext cx="2474802" cy="1944216"/>
            <a:chOff x="265697" y="2185175"/>
            <a:chExt cx="1493786" cy="735792"/>
          </a:xfrm>
        </p:grpSpPr>
        <p:sp>
          <p:nvSpPr>
            <p:cNvPr id="24" name="23 Rectángulo redondeado"/>
            <p:cNvSpPr/>
            <p:nvPr/>
          </p:nvSpPr>
          <p:spPr>
            <a:xfrm>
              <a:off x="265697" y="2185175"/>
              <a:ext cx="1330142" cy="624230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7898" y="2207376"/>
              <a:ext cx="1471585" cy="71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4600" dirty="0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Incorporación de los Indicadores ODS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753513" y="1352636"/>
            <a:ext cx="50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Indicadores calificados en Autonomía Física</a:t>
            </a:r>
            <a:endParaRPr lang="es-CL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Flecha abajo"/>
          <p:cNvSpPr/>
          <p:nvPr/>
        </p:nvSpPr>
        <p:spPr>
          <a:xfrm rot="16200000">
            <a:off x="2873115" y="1239818"/>
            <a:ext cx="728144" cy="103265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19 Rectángulo redondeado"/>
          <p:cNvSpPr/>
          <p:nvPr/>
        </p:nvSpPr>
        <p:spPr>
          <a:xfrm>
            <a:off x="1172688" y="2887640"/>
            <a:ext cx="7580859" cy="8332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5.2.1 Proporción de mujeres y niñas de 15 años de edad o más que han sufrido en los 12 últimos meses violencia física, sexual o psicológica infligida por un compañero íntimo actual o anterior, por la forma de violencia y por grupo de edad</a:t>
            </a:r>
          </a:p>
        </p:txBody>
      </p:sp>
      <p:sp>
        <p:nvSpPr>
          <p:cNvPr id="29" name="20 Rectángulo redondeado"/>
          <p:cNvSpPr/>
          <p:nvPr/>
        </p:nvSpPr>
        <p:spPr>
          <a:xfrm>
            <a:off x="1172687" y="3861048"/>
            <a:ext cx="7580859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5.2.2 Proporción de mujeres y niñas de 15 años de edad o más que han sufrido en los últimos 12 meses violencia sexual infligida por otra persona que no sea un compañero íntimo, por grupo de edad y lugar del hecho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17 Rectángulo redondeado"/>
          <p:cNvSpPr/>
          <p:nvPr/>
        </p:nvSpPr>
        <p:spPr>
          <a:xfrm>
            <a:off x="1172686" y="4793249"/>
            <a:ext cx="7580859" cy="651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5.3.1 Porcentaje de mujeres de entre 20 y 24 años que estaban casadas o mantenían una unión estable antes de cumplir los 15 años y antes de cumplir los 18 años 	</a:t>
            </a:r>
          </a:p>
        </p:txBody>
      </p:sp>
      <p:sp>
        <p:nvSpPr>
          <p:cNvPr id="31" name="24 Rectángulo redondeado"/>
          <p:cNvSpPr/>
          <p:nvPr/>
        </p:nvSpPr>
        <p:spPr>
          <a:xfrm>
            <a:off x="1161225" y="5585337"/>
            <a:ext cx="7592319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5.6.1 Proporción de mujeres de 15 a 49 años de edad que toman sus propias decisiones informadas con respecto a las relaciones sexuales, el uso de anticonceptivos y la atención de la salud reproductiva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48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1"/>
          <p:cNvSpPr/>
          <p:nvPr/>
        </p:nvSpPr>
        <p:spPr>
          <a:xfrm>
            <a:off x="179512" y="31717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¿Qué respuestas han dado nuestras estadísticas?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20072" y="4293096"/>
            <a:ext cx="3762364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28750" r="25313" b="44250"/>
          <a:stretch/>
        </p:blipFill>
        <p:spPr bwMode="auto">
          <a:xfrm>
            <a:off x="486520" y="2820355"/>
            <a:ext cx="18135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18 Flecha derecha"/>
          <p:cNvSpPr/>
          <p:nvPr/>
        </p:nvSpPr>
        <p:spPr>
          <a:xfrm>
            <a:off x="467544" y="1640647"/>
            <a:ext cx="8514892" cy="10801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21 Rectángulo"/>
          <p:cNvSpPr/>
          <p:nvPr/>
        </p:nvSpPr>
        <p:spPr>
          <a:xfrm>
            <a:off x="803916" y="1363811"/>
            <a:ext cx="696024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 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57" name="22 Rectángulo redondeado"/>
          <p:cNvSpPr/>
          <p:nvPr/>
        </p:nvSpPr>
        <p:spPr>
          <a:xfrm>
            <a:off x="3347863" y="2769911"/>
            <a:ext cx="2428423" cy="2265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la Mujer (SERNAM) publicó en su sitio web indicadores de género</a:t>
            </a:r>
            <a:r>
              <a:rPr 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que no fueron mantenidos </a:t>
            </a:r>
            <a:r>
              <a:rPr 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del 2010</a:t>
            </a:r>
            <a:endParaRPr lang="es-C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23 Rectángulo"/>
          <p:cNvSpPr/>
          <p:nvPr/>
        </p:nvSpPr>
        <p:spPr>
          <a:xfrm>
            <a:off x="2991900" y="1347032"/>
            <a:ext cx="639919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59" name="24 Rectángulo"/>
          <p:cNvSpPr/>
          <p:nvPr/>
        </p:nvSpPr>
        <p:spPr>
          <a:xfrm>
            <a:off x="5368164" y="1347032"/>
            <a:ext cx="639919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60" name="25 Rectángulo redondeado"/>
          <p:cNvSpPr/>
          <p:nvPr/>
        </p:nvSpPr>
        <p:spPr>
          <a:xfrm>
            <a:off x="6660232" y="2820355"/>
            <a:ext cx="2088232" cy="22452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y el entonces SERNAM retoman la iniciativa, con el objetivo principal de publicar indicadores de género</a:t>
            </a:r>
            <a:r>
              <a:rPr 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" name="27 Rectángulo"/>
          <p:cNvSpPr/>
          <p:nvPr/>
        </p:nvSpPr>
        <p:spPr>
          <a:xfrm>
            <a:off x="7672420" y="1372711"/>
            <a:ext cx="1162498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2014-2016</a:t>
            </a:r>
            <a:endParaRPr lang="es-CL" b="1" dirty="0">
              <a:solidFill>
                <a:schemeClr val="tx2"/>
              </a:solidFill>
            </a:endParaRPr>
          </a:p>
        </p:txBody>
      </p:sp>
      <p:grpSp>
        <p:nvGrpSpPr>
          <p:cNvPr id="62" name="37 Grupo"/>
          <p:cNvGrpSpPr/>
          <p:nvPr/>
        </p:nvGrpSpPr>
        <p:grpSpPr>
          <a:xfrm>
            <a:off x="3275856" y="1707654"/>
            <a:ext cx="2448272" cy="72008"/>
            <a:chOff x="3275856" y="1707654"/>
            <a:chExt cx="2448272" cy="72008"/>
          </a:xfrm>
        </p:grpSpPr>
        <p:sp>
          <p:nvSpPr>
            <p:cNvPr id="63" name="29 Elipse"/>
            <p:cNvSpPr/>
            <p:nvPr/>
          </p:nvSpPr>
          <p:spPr>
            <a:xfrm>
              <a:off x="3275856" y="170765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4" name="31 Elipse"/>
            <p:cNvSpPr/>
            <p:nvPr/>
          </p:nvSpPr>
          <p:spPr>
            <a:xfrm>
              <a:off x="5652120" y="170765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5" name="33 Conector recto"/>
            <p:cNvCxnSpPr/>
            <p:nvPr/>
          </p:nvCxnSpPr>
          <p:spPr>
            <a:xfrm>
              <a:off x="3347864" y="1739553"/>
              <a:ext cx="23042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41 Rectángulo"/>
          <p:cNvSpPr/>
          <p:nvPr/>
        </p:nvSpPr>
        <p:spPr>
          <a:xfrm>
            <a:off x="251520" y="5733256"/>
            <a:ext cx="7200800" cy="8640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TODOS destacan </a:t>
            </a:r>
            <a:r>
              <a:rPr lang="es-C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C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 de contar con información y datos estadísticos de buena calidad</a:t>
            </a:r>
            <a:r>
              <a:rPr lang="es-C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como base para la formulación de políticas públicas</a:t>
            </a:r>
          </a:p>
        </p:txBody>
      </p:sp>
      <p:sp>
        <p:nvSpPr>
          <p:cNvPr id="67" name="20 Rectángulo redondeado"/>
          <p:cNvSpPr/>
          <p:nvPr/>
        </p:nvSpPr>
        <p:spPr>
          <a:xfrm>
            <a:off x="179512" y="2618747"/>
            <a:ext cx="2088232" cy="22452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recibió una consultoría (cooperación sueca) que  </a:t>
            </a:r>
            <a:r>
              <a:rPr lang="es-C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sugería transitar hacia un sistema de estadísticas de género</a:t>
            </a:r>
            <a:r>
              <a:rPr lang="es-C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5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 animBg="1"/>
      <p:bldP spid="58" grpId="0"/>
      <p:bldP spid="59" grpId="0"/>
      <p:bldP spid="60" grpId="0" animBg="1"/>
      <p:bldP spid="61" grpId="0"/>
      <p:bldP spid="67" grpId="0" animBg="1"/>
      <p:bldP spid="6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8515" y="13920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51520" y="1124744"/>
            <a:ext cx="2474802" cy="1944216"/>
            <a:chOff x="265697" y="2185175"/>
            <a:chExt cx="1493786" cy="735792"/>
          </a:xfrm>
        </p:grpSpPr>
        <p:sp>
          <p:nvSpPr>
            <p:cNvPr id="24" name="23 Rectángulo redondeado"/>
            <p:cNvSpPr/>
            <p:nvPr/>
          </p:nvSpPr>
          <p:spPr>
            <a:xfrm>
              <a:off x="265697" y="2185175"/>
              <a:ext cx="1330142" cy="624230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7898" y="2207376"/>
              <a:ext cx="1471585" cy="71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4600" dirty="0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Incorporación de los Indicadores ODS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753513" y="1352636"/>
            <a:ext cx="50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Indicadores calificados en Autonomía Económica</a:t>
            </a:r>
            <a:endParaRPr lang="es-CL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Flecha abajo"/>
          <p:cNvSpPr/>
          <p:nvPr/>
        </p:nvSpPr>
        <p:spPr>
          <a:xfrm rot="16200000">
            <a:off x="2873115" y="1239818"/>
            <a:ext cx="728144" cy="103265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9 Rectángulo redondeado"/>
          <p:cNvSpPr/>
          <p:nvPr/>
        </p:nvSpPr>
        <p:spPr>
          <a:xfrm>
            <a:off x="1250158" y="2922919"/>
            <a:ext cx="7503390" cy="7429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5.4.1 Porcentaje de tiempo dedicado a quehaceres domésticos y cuidados no remunerados, por sexo, grupo de edad y ubicación 	</a:t>
            </a:r>
          </a:p>
        </p:txBody>
      </p:sp>
      <p:sp>
        <p:nvSpPr>
          <p:cNvPr id="15" name="20 Rectángulo redondeado"/>
          <p:cNvSpPr/>
          <p:nvPr/>
        </p:nvSpPr>
        <p:spPr>
          <a:xfrm>
            <a:off x="1250158" y="3861048"/>
            <a:ext cx="7503390" cy="8432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5.b.1 Proporción de personas que utilizan teléfonos móviles, por sexo (*) ubicación sujeta a confirmación de CEPAL. </a:t>
            </a:r>
          </a:p>
        </p:txBody>
      </p:sp>
      <p:sp>
        <p:nvSpPr>
          <p:cNvPr id="16" name="17 Rectángulo redondeado"/>
          <p:cNvSpPr/>
          <p:nvPr/>
        </p:nvSpPr>
        <p:spPr>
          <a:xfrm>
            <a:off x="1248060" y="4899492"/>
            <a:ext cx="7505488" cy="14098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5.a.1 a) Porcentaje de la población con derechos de propiedad o derechos seguros sobre las tierras agrícolas (entre la población agrícola total), por sexo; y </a:t>
            </a:r>
            <a:endParaRPr lang="es-CL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5.a.1 b</a:t>
            </a:r>
            <a:r>
              <a:rPr lang="es-C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proporción de mujeres entre los propietarios de tierras agrícolas, o titulares de derechos sobre tierras agrícolas, por tipo de tenencia. </a:t>
            </a:r>
          </a:p>
        </p:txBody>
      </p:sp>
    </p:spTree>
    <p:extLst>
      <p:ext uri="{BB962C8B-B14F-4D97-AF65-F5344CB8AC3E}">
        <p14:creationId xmlns:p14="http://schemas.microsoft.com/office/powerpoint/2010/main" val="35418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51520" y="157596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¿Qué otros desafíos nos plantean los ODS?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51520" y="700660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251520" y="1124744"/>
            <a:ext cx="8397180" cy="4823934"/>
          </a:xfrm>
        </p:spPr>
        <p:txBody>
          <a:bodyPr/>
          <a:lstStyle/>
          <a:p>
            <a:pPr algn="just"/>
            <a:r>
              <a:rPr lang="es-CL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cumplimiento y monitoreo de los ODS requerirá del fortalecimiento de las capacidades estadísticas de los Sistemas Estadísticos Nacionales (SEN)</a:t>
            </a:r>
            <a:r>
              <a:rPr 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los </a:t>
            </a:r>
            <a:r>
              <a:rPr lang="es-CL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 rectores del sistema</a:t>
            </a:r>
            <a:r>
              <a:rPr 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medir en función de metodologías definidas los 231 indicadores para los ODS. </a:t>
            </a:r>
            <a:r>
              <a:rPr 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otros, esto requerirá….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</a:t>
            </a:r>
            <a:r>
              <a:rPr lang="es-CL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máxima colaboración y coordinación </a:t>
            </a: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SEN.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y mejor uso de las diversas fuentes de información</a:t>
            </a: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(encuestas, censos y registros administrativos…. y también </a:t>
            </a:r>
            <a:r>
              <a:rPr lang="es-CL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data).</a:t>
            </a:r>
          </a:p>
          <a:p>
            <a:pPr marL="457200" lvl="1" indent="0" algn="just">
              <a:spcAft>
                <a:spcPts val="1200"/>
              </a:spcAft>
              <a:buNone/>
            </a:pP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Chile, el </a:t>
            </a:r>
            <a:r>
              <a:rPr lang="es-CL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está comprometido con el monitoreo de los ODS</a:t>
            </a:r>
            <a:r>
              <a:rPr lang="es-C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enmarcado en la institucionalidad creada para ello.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Profundización de nuestra </a:t>
            </a:r>
            <a:r>
              <a:rPr lang="es-CL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al usuario (</a:t>
            </a: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públicas, académicas, sociedad civil)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Énfasis en entrega de información en forma </a:t>
            </a:r>
            <a:r>
              <a:rPr lang="es-CL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clara, simple, precisa y oportuna</a:t>
            </a:r>
            <a:r>
              <a:rPr lang="es-C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899592" y="44371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5400" dirty="0" smtClean="0">
                <a:solidFill>
                  <a:srgbClr val="1F497D"/>
                </a:solidFill>
                <a:latin typeface="Brush Script MT" panose="03060802040406070304" pitchFamily="66" charset="0"/>
                <a:cs typeface="Arial" pitchFamily="34" charset="0"/>
              </a:rPr>
              <a:t>¡ Muchas gracias	!	</a:t>
            </a:r>
          </a:p>
        </p:txBody>
      </p:sp>
    </p:spTree>
    <p:extLst>
      <p:ext uri="{BB962C8B-B14F-4D97-AF65-F5344CB8AC3E}">
        <p14:creationId xmlns:p14="http://schemas.microsoft.com/office/powerpoint/2010/main" val="325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3 Rectángulo"/>
          <p:cNvSpPr/>
          <p:nvPr/>
        </p:nvSpPr>
        <p:spPr>
          <a:xfrm>
            <a:off x="7092279" y="3429000"/>
            <a:ext cx="1656000" cy="19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Sectores que participan de forma no permanente</a:t>
            </a:r>
            <a:endParaRPr lang="es-CL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5496" y="3236979"/>
            <a:ext cx="4464496" cy="33603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848515" y="71309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9171" y="89723"/>
            <a:ext cx="8557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Se crea el Micrositio de Estadísticas de Género: Iniciativa de la Subcomisión de Estadísticas de Género</a:t>
            </a:r>
            <a:endParaRPr lang="es-CL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8 Elipse"/>
          <p:cNvSpPr/>
          <p:nvPr/>
        </p:nvSpPr>
        <p:spPr>
          <a:xfrm>
            <a:off x="1801788" y="1412776"/>
            <a:ext cx="5544622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rtlCol="0" anchor="t"/>
          <a:lstStyle/>
          <a:p>
            <a:pPr algn="ctr"/>
            <a:r>
              <a:rPr lang="es-CL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Comisión Nacional de Estadísticas </a:t>
            </a:r>
            <a:r>
              <a:rPr lang="es-CL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(Reactivada en 2014)</a:t>
            </a:r>
            <a:endParaRPr lang="es-CL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961941" y="2132856"/>
            <a:ext cx="5276543" cy="912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rtlCol="0" anchor="ctr"/>
          <a:lstStyle/>
          <a:p>
            <a:pPr algn="ctr"/>
            <a:r>
              <a:rPr lang="es-CL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Subcomisión de Estadísticas de </a:t>
            </a:r>
            <a:r>
              <a:rPr lang="es-C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Género </a:t>
            </a:r>
          </a:p>
          <a:p>
            <a:pPr algn="ctr"/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(Creada hacia fines de 2014)</a:t>
            </a:r>
            <a:endParaRPr lang="es-CL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396271" y="3429000"/>
            <a:ext cx="1656000" cy="19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Instituto Nacional de Estadísticas </a:t>
            </a:r>
          </a:p>
        </p:txBody>
      </p:sp>
      <p:sp>
        <p:nvSpPr>
          <p:cNvPr id="8" name="11 Rectángulo"/>
          <p:cNvSpPr/>
          <p:nvPr/>
        </p:nvSpPr>
        <p:spPr>
          <a:xfrm>
            <a:off x="2592008" y="3429000"/>
            <a:ext cx="1656000" cy="19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Ministerio de la Mujer y la Equidad de Género</a:t>
            </a:r>
          </a:p>
        </p:txBody>
      </p:sp>
      <p:sp>
        <p:nvSpPr>
          <p:cNvPr id="9" name="13 Rectángulo"/>
          <p:cNvSpPr/>
          <p:nvPr/>
        </p:nvSpPr>
        <p:spPr>
          <a:xfrm>
            <a:off x="4932039" y="3429000"/>
            <a:ext cx="1656000" cy="19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Sectores que participan de forma permanente</a:t>
            </a:r>
            <a:endParaRPr lang="es-CL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5496" y="5253203"/>
            <a:ext cx="2160512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 técnico:  verificación de la calidad de los indicadores</a:t>
            </a:r>
            <a:endParaRPr lang="es-CL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375984" y="5253203"/>
            <a:ext cx="205200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 político: priorización de áreas e indicadores</a:t>
            </a:r>
            <a:endParaRPr lang="es-CL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220072" y="5253203"/>
            <a:ext cx="3096344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Rol: proporcionan información</a:t>
            </a:r>
            <a:endParaRPr lang="es-CL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755576" y="5925277"/>
            <a:ext cx="2736304" cy="57606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Arial" pitchFamily="34" charset="0"/>
                <a:cs typeface="Arial" pitchFamily="34" charset="0"/>
              </a:rPr>
              <a:t>Coordinación y gestión</a:t>
            </a:r>
            <a:endParaRPr lang="es-C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8515" y="71309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4720" y="170637"/>
            <a:ext cx="8289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Funcionamiento de la Subcomisión de Estadísticas de Género</a:t>
            </a:r>
            <a:endParaRPr lang="es-CL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95357826"/>
              </p:ext>
            </p:extLst>
          </p:nvPr>
        </p:nvGraphicFramePr>
        <p:xfrm>
          <a:off x="251520" y="2660915"/>
          <a:ext cx="8568952" cy="384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971600" y="1316765"/>
            <a:ext cx="7128792" cy="124813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Uno de los </a:t>
            </a:r>
            <a:r>
              <a:rPr lang="es-C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hitos de funcionamiento </a:t>
            </a:r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la Subcomisión fue la </a:t>
            </a:r>
            <a:r>
              <a:rPr lang="es-C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publicación de INDICADORES PRIORITARIOS de género para seguimiento</a:t>
            </a:r>
            <a:endParaRPr lang="es-C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5868144" y="4581128"/>
            <a:ext cx="2232248" cy="2016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Además, en el corto plazo </a:t>
            </a:r>
            <a:r>
              <a:rPr lang="es-C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incorporarán los indicadores a nivel regional</a:t>
            </a:r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CL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491880" y="4581128"/>
            <a:ext cx="2232248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el corto y mediano plazo </a:t>
            </a:r>
            <a:r>
              <a:rPr lang="es-C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irán incorporando nuevos indicadores</a:t>
            </a:r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entre ellos los ODS (ya existen algunos).</a:t>
            </a:r>
            <a:endParaRPr lang="es-CL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971600" y="4581128"/>
            <a:ext cx="2376264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Permite conocer fácilmente la situación de las mujeres en Chile, en áreas definidas como  prioritarias.</a:t>
            </a:r>
            <a:endParaRPr lang="es-CL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48515" y="71309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5980" y="317170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Características del </a:t>
            </a:r>
            <a:r>
              <a:rPr lang="es-CL" sz="28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Micrositio</a:t>
            </a: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CL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67544" y="2271062"/>
            <a:ext cx="3960440" cy="7738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L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icrositio </a:t>
            </a:r>
            <a:r>
              <a:rPr lang="es-C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presenta inicialmente con 34 indicadores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716016" y="2271062"/>
            <a:ext cx="3960440" cy="7738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Tiene </a:t>
            </a:r>
            <a:r>
              <a:rPr lang="es-C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indicadores existentes</a:t>
            </a:r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otros que fueron compilados especialmente </a:t>
            </a:r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el </a:t>
            </a:r>
            <a:r>
              <a:rPr lang="es-CL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CL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icrositio</a:t>
            </a:r>
            <a:endParaRPr lang="es-CL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9512" y="1212016"/>
            <a:ext cx="8445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Considerando la </a:t>
            </a:r>
            <a:r>
              <a:rPr lang="es-C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alta demanda de incorporar indicadores </a:t>
            </a:r>
            <a:r>
              <a:rPr lang="es-CL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el objetivo de </a:t>
            </a:r>
            <a:r>
              <a:rPr lang="es-C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visibilizar brechas significativas </a:t>
            </a:r>
            <a:r>
              <a:rPr lang="es-CL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afectan a las mujeres…</a:t>
            </a:r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90978" y="3396117"/>
            <a:ext cx="795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¿Qué ofrece el Micrositio con indicadores </a:t>
            </a:r>
          </a:p>
          <a:p>
            <a:pPr algn="ctr"/>
            <a:r>
              <a:rPr lang="es-CL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prioritarios para seguimiento?</a:t>
            </a:r>
            <a:endParaRPr lang="es-CL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2" grpId="0" animBg="1"/>
      <p:bldP spid="1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48515" y="71309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5980" y="221160"/>
            <a:ext cx="828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Criterios para la selección de indicadores</a:t>
            </a:r>
            <a:endParaRPr lang="es-CL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/>
          <p:cNvGrpSpPr/>
          <p:nvPr/>
        </p:nvGrpSpPr>
        <p:grpSpPr>
          <a:xfrm>
            <a:off x="988605" y="1524860"/>
            <a:ext cx="3316293" cy="1440000"/>
            <a:chOff x="988606" y="1143645"/>
            <a:chExt cx="2915992" cy="1080000"/>
          </a:xfrm>
        </p:grpSpPr>
        <p:sp>
          <p:nvSpPr>
            <p:cNvPr id="12" name="Oval 84"/>
            <p:cNvSpPr/>
            <p:nvPr/>
          </p:nvSpPr>
          <p:spPr>
            <a:xfrm>
              <a:off x="988606" y="144964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1384598" y="1143645"/>
              <a:ext cx="2520000" cy="108000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CL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Ser considerados </a:t>
              </a:r>
              <a:r>
                <a:rPr lang="es-CL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relevantes</a:t>
              </a:r>
              <a:r>
                <a:rPr lang="es-CL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para el avance de las </a:t>
              </a:r>
              <a:r>
                <a:rPr lang="es-CL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mujeres</a:t>
              </a:r>
              <a:endParaRPr lang="es-CL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988606" y="3150823"/>
            <a:ext cx="3316292" cy="1440000"/>
            <a:chOff x="988606" y="2363117"/>
            <a:chExt cx="2915992" cy="1080000"/>
          </a:xfrm>
        </p:grpSpPr>
        <p:sp>
          <p:nvSpPr>
            <p:cNvPr id="14" name="Oval 84"/>
            <p:cNvSpPr/>
            <p:nvPr/>
          </p:nvSpPr>
          <p:spPr>
            <a:xfrm>
              <a:off x="988606" y="2669117"/>
              <a:ext cx="468000" cy="468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1384598" y="2363117"/>
              <a:ext cx="2520000" cy="108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CL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Permitir </a:t>
              </a:r>
              <a:r>
                <a:rPr lang="es-CL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visibilizar </a:t>
              </a:r>
              <a:r>
                <a:rPr lang="es-CL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brechas significativas</a:t>
              </a:r>
              <a:r>
                <a:rPr lang="es-CL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s-CL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barreras e inequidades de género y </a:t>
              </a:r>
              <a:r>
                <a:rPr lang="es-CL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ser </a:t>
              </a:r>
              <a:r>
                <a:rPr lang="es-CL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relevantes para su utilización en las políticas públicas</a:t>
              </a: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988606" y="4913529"/>
            <a:ext cx="3316292" cy="1440000"/>
            <a:chOff x="988606" y="3685147"/>
            <a:chExt cx="2915992" cy="1080000"/>
          </a:xfrm>
        </p:grpSpPr>
        <p:sp>
          <p:nvSpPr>
            <p:cNvPr id="16" name="Oval 84"/>
            <p:cNvSpPr/>
            <p:nvPr/>
          </p:nvSpPr>
          <p:spPr>
            <a:xfrm>
              <a:off x="988606" y="3991147"/>
              <a:ext cx="468000" cy="468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384598" y="3685147"/>
              <a:ext cx="2520000" cy="10800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CL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Tener </a:t>
              </a:r>
              <a:r>
                <a:rPr lang="es-CL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representatividad nacional 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004048" y="1524860"/>
            <a:ext cx="3168352" cy="1440000"/>
            <a:chOff x="5256128" y="1143645"/>
            <a:chExt cx="2916272" cy="1080000"/>
          </a:xfrm>
        </p:grpSpPr>
        <p:sp>
          <p:nvSpPr>
            <p:cNvPr id="18" name="Oval 84"/>
            <p:cNvSpPr/>
            <p:nvPr/>
          </p:nvSpPr>
          <p:spPr>
            <a:xfrm>
              <a:off x="5256128" y="1449645"/>
              <a:ext cx="468000" cy="468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5652400" y="1143645"/>
              <a:ext cx="2520000" cy="108000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CL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Ser factibles de conseguir y tener </a:t>
              </a:r>
              <a:r>
                <a:rPr lang="es-CL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una serie estadística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004048" y="3150823"/>
            <a:ext cx="3168352" cy="1440000"/>
            <a:chOff x="5256128" y="2363117"/>
            <a:chExt cx="2916272" cy="1080000"/>
          </a:xfrm>
        </p:grpSpPr>
        <p:sp>
          <p:nvSpPr>
            <p:cNvPr id="20" name="Oval 84"/>
            <p:cNvSpPr/>
            <p:nvPr/>
          </p:nvSpPr>
          <p:spPr>
            <a:xfrm>
              <a:off x="5256128" y="2669117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5652400" y="2363117"/>
              <a:ext cx="2520000" cy="108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s-CL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Responder a todos los </a:t>
              </a:r>
              <a:r>
                <a:rPr lang="es-CL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criterios de calidad estadística</a:t>
              </a:r>
              <a:r>
                <a:rPr lang="es-CL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especialmente a </a:t>
              </a:r>
              <a:r>
                <a:rPr lang="es-CL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nivel de </a:t>
              </a:r>
              <a:r>
                <a:rPr lang="es-CL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comparabilidad y </a:t>
              </a:r>
              <a:r>
                <a:rPr lang="es-CL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confiabilidad de las fuentes</a:t>
              </a:r>
              <a:endParaRPr lang="es-CL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004048" y="4913529"/>
            <a:ext cx="3168352" cy="1440000"/>
            <a:chOff x="5256128" y="3685147"/>
            <a:chExt cx="2916272" cy="1080000"/>
          </a:xfrm>
        </p:grpSpPr>
        <p:sp>
          <p:nvSpPr>
            <p:cNvPr id="22" name="Oval 84"/>
            <p:cNvSpPr/>
            <p:nvPr/>
          </p:nvSpPr>
          <p:spPr>
            <a:xfrm>
              <a:off x="5256128" y="3991147"/>
              <a:ext cx="468000" cy="468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652400" y="3685147"/>
              <a:ext cx="2520000" cy="10800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s-CL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Ser </a:t>
              </a:r>
              <a:r>
                <a:rPr lang="es-CL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 fácil comprensión</a:t>
              </a:r>
              <a:r>
                <a:rPr lang="es-CL" sz="1600" dirty="0">
                  <a:latin typeface="Arial" pitchFamily="34" charset="0"/>
                  <a:cs typeface="Arial" pitchFamily="34" charset="0"/>
                </a:rPr>
                <a:t>.</a:t>
              </a:r>
              <a:endParaRPr lang="es-CL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85 Grupo"/>
          <p:cNvGrpSpPr/>
          <p:nvPr/>
        </p:nvGrpSpPr>
        <p:grpSpPr>
          <a:xfrm>
            <a:off x="6732240" y="4773149"/>
            <a:ext cx="288032" cy="576064"/>
            <a:chOff x="1907704" y="1635646"/>
            <a:chExt cx="288032" cy="432048"/>
          </a:xfrm>
        </p:grpSpPr>
        <p:cxnSp>
          <p:nvCxnSpPr>
            <p:cNvPr id="87" name="86 Conector recto"/>
            <p:cNvCxnSpPr/>
            <p:nvPr/>
          </p:nvCxnSpPr>
          <p:spPr>
            <a:xfrm flipV="1">
              <a:off x="1907704" y="1635646"/>
              <a:ext cx="28803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1907704" y="1851670"/>
              <a:ext cx="28803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77 Grupo"/>
          <p:cNvGrpSpPr/>
          <p:nvPr/>
        </p:nvGrpSpPr>
        <p:grpSpPr>
          <a:xfrm>
            <a:off x="1907704" y="2180861"/>
            <a:ext cx="288032" cy="576064"/>
            <a:chOff x="1907704" y="1635646"/>
            <a:chExt cx="288032" cy="432048"/>
          </a:xfrm>
        </p:grpSpPr>
        <p:cxnSp>
          <p:nvCxnSpPr>
            <p:cNvPr id="61" name="60 Conector recto"/>
            <p:cNvCxnSpPr/>
            <p:nvPr/>
          </p:nvCxnSpPr>
          <p:spPr>
            <a:xfrm flipV="1">
              <a:off x="1907704" y="1635646"/>
              <a:ext cx="288032" cy="21602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>
              <a:off x="1907704" y="1851670"/>
              <a:ext cx="28803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1907704" y="1851670"/>
              <a:ext cx="288032" cy="21602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76 Grupo"/>
          <p:cNvGrpSpPr/>
          <p:nvPr/>
        </p:nvGrpSpPr>
        <p:grpSpPr>
          <a:xfrm>
            <a:off x="1907705" y="4101055"/>
            <a:ext cx="315019" cy="2304276"/>
            <a:chOff x="1907704" y="3075791"/>
            <a:chExt cx="315019" cy="1728207"/>
          </a:xfrm>
        </p:grpSpPr>
        <p:cxnSp>
          <p:nvCxnSpPr>
            <p:cNvPr id="67" name="66 Conector recto"/>
            <p:cNvCxnSpPr/>
            <p:nvPr/>
          </p:nvCxnSpPr>
          <p:spPr>
            <a:xfrm flipV="1">
              <a:off x="1907704" y="3579862"/>
              <a:ext cx="288032" cy="36004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1907704" y="3939902"/>
              <a:ext cx="28803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1907704" y="3939902"/>
              <a:ext cx="288032" cy="36004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>
              <a:endCxn id="8" idx="1"/>
            </p:cNvCxnSpPr>
            <p:nvPr/>
          </p:nvCxnSpPr>
          <p:spPr>
            <a:xfrm flipV="1">
              <a:off x="1907704" y="3075791"/>
              <a:ext cx="315019" cy="8641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flipH="1" flipV="1">
              <a:off x="1934691" y="3939903"/>
              <a:ext cx="261045" cy="86409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97979" y="20760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Indicadores fueron clasificados en (3) áreas de Autonomía y Cambio </a:t>
            </a:r>
            <a:r>
              <a:rPr lang="es-CL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C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ultural (marco conceptual de CEPAL)</a:t>
            </a:r>
            <a:endParaRPr lang="es-CL" sz="2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2222723" y="1796861"/>
            <a:ext cx="2267744" cy="38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Violencia contra las mujeres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22723" y="2276915"/>
            <a:ext cx="2267744" cy="38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222723" y="2756968"/>
            <a:ext cx="2267744" cy="38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Maternidad adolescente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222723" y="3813044"/>
            <a:ext cx="2304256" cy="576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Participación en gobiernos locales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222723" y="4485117"/>
            <a:ext cx="2304256" cy="38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Participación en Poder Judicial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222723" y="4965172"/>
            <a:ext cx="2304256" cy="4800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Participación en Poder Legislativo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222723" y="5541236"/>
            <a:ext cx="2304256" cy="4800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Participación en Poder Ejecutivo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22723" y="6117299"/>
            <a:ext cx="230425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Participación en organizaciones sociales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1080" y="2084851"/>
            <a:ext cx="1866625" cy="652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Autonomía física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97979" y="4736427"/>
            <a:ext cx="1843286" cy="7087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Autonomía en la toma de decisiones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7020272" y="2084893"/>
            <a:ext cx="1872208" cy="3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Emprendimiento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7020272" y="2564947"/>
            <a:ext cx="1879848" cy="3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Ingresos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7020272" y="3045000"/>
            <a:ext cx="1872208" cy="3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Pobreza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788024" y="1925340"/>
            <a:ext cx="1966680" cy="83174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Autonomía económica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7020272" y="1604797"/>
            <a:ext cx="1872208" cy="3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Mercado del trabajo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7020272" y="4581172"/>
            <a:ext cx="1872208" cy="576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Participación en carreras universitarias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7020272" y="5253245"/>
            <a:ext cx="1872208" cy="38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Rendimiento</a:t>
            </a:r>
            <a:endParaRPr lang="es-CL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4788027" y="4677183"/>
            <a:ext cx="1974129" cy="815940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Procesos de aprendizaje para el cambio cultural</a:t>
            </a:r>
          </a:p>
        </p:txBody>
      </p:sp>
      <p:grpSp>
        <p:nvGrpSpPr>
          <p:cNvPr id="51" name="50 Grupo"/>
          <p:cNvGrpSpPr/>
          <p:nvPr/>
        </p:nvGrpSpPr>
        <p:grpSpPr>
          <a:xfrm>
            <a:off x="6760950" y="4965213"/>
            <a:ext cx="259322" cy="17288"/>
            <a:chOff x="5024190" y="3290439"/>
            <a:chExt cx="259322" cy="1296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" name="Conector recto 3"/>
            <p:cNvSpPr/>
            <p:nvPr/>
          </p:nvSpPr>
          <p:spPr>
            <a:xfrm rot="19457599">
              <a:off x="5024190" y="3290715"/>
              <a:ext cx="259322" cy="124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207"/>
                  </a:moveTo>
                  <a:lnTo>
                    <a:pt x="259322" y="6207"/>
                  </a:lnTo>
                </a:path>
              </a:pathLst>
            </a:custGeom>
            <a:grp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Conector recto 4"/>
            <p:cNvSpPr/>
            <p:nvPr/>
          </p:nvSpPr>
          <p:spPr>
            <a:xfrm rot="19457599">
              <a:off x="5147368" y="3290439"/>
              <a:ext cx="12966" cy="12966"/>
            </a:xfrm>
            <a:prstGeom prst="rect">
              <a:avLst/>
            </a:prstGeom>
            <a:grp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6760950" y="5167015"/>
            <a:ext cx="259322" cy="17288"/>
            <a:chOff x="5024190" y="3441790"/>
            <a:chExt cx="259322" cy="1296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5" name="Conector recto 5"/>
            <p:cNvSpPr/>
            <p:nvPr/>
          </p:nvSpPr>
          <p:spPr>
            <a:xfrm rot="2142401">
              <a:off x="5024190" y="3442065"/>
              <a:ext cx="259322" cy="124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207"/>
                  </a:moveTo>
                  <a:lnTo>
                    <a:pt x="259322" y="6207"/>
                  </a:lnTo>
                </a:path>
              </a:pathLst>
            </a:custGeom>
            <a:grp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Conector recto 6"/>
            <p:cNvSpPr/>
            <p:nvPr/>
          </p:nvSpPr>
          <p:spPr>
            <a:xfrm rot="2142401">
              <a:off x="5147368" y="3441790"/>
              <a:ext cx="12966" cy="12966"/>
            </a:xfrm>
            <a:prstGeom prst="rect">
              <a:avLst/>
            </a:prstGeom>
            <a:grpFill/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56 Conector recto"/>
          <p:cNvCxnSpPr/>
          <p:nvPr/>
        </p:nvCxnSpPr>
        <p:spPr>
          <a:xfrm>
            <a:off x="4600575" y="1124745"/>
            <a:ext cx="0" cy="55686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179512" y="3717032"/>
            <a:ext cx="878497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78 Grupo"/>
          <p:cNvGrpSpPr/>
          <p:nvPr/>
        </p:nvGrpSpPr>
        <p:grpSpPr>
          <a:xfrm>
            <a:off x="6732240" y="1796819"/>
            <a:ext cx="288032" cy="864117"/>
            <a:chOff x="1907704" y="1419606"/>
            <a:chExt cx="288032" cy="648088"/>
          </a:xfrm>
        </p:grpSpPr>
        <p:cxnSp>
          <p:nvCxnSpPr>
            <p:cNvPr id="80" name="79 Conector recto"/>
            <p:cNvCxnSpPr>
              <a:endCxn id="47" idx="1"/>
            </p:cNvCxnSpPr>
            <p:nvPr/>
          </p:nvCxnSpPr>
          <p:spPr>
            <a:xfrm flipV="1">
              <a:off x="1907704" y="1419606"/>
              <a:ext cx="288032" cy="4320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1907704" y="1851670"/>
              <a:ext cx="28803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1907704" y="1851670"/>
              <a:ext cx="288032" cy="21602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83 Conector recto"/>
          <p:cNvCxnSpPr/>
          <p:nvPr/>
        </p:nvCxnSpPr>
        <p:spPr>
          <a:xfrm>
            <a:off x="6732240" y="2372904"/>
            <a:ext cx="216024" cy="8640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395536" y="3236980"/>
            <a:ext cx="3990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Capacidad de control sobre el propio cuerpo</a:t>
            </a:r>
            <a:endParaRPr lang="es-CL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4824536" y="3102653"/>
            <a:ext cx="4319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Capacidad de las mujeres para generar ingresos propios y controlar los activos y recursos</a:t>
            </a:r>
            <a:endParaRPr lang="es-CL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0" y="5585858"/>
            <a:ext cx="2123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Plena participación en las decisiones que afectan a su vida y a su colectividad</a:t>
            </a:r>
            <a:endParaRPr lang="es-CL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4716016" y="5585858"/>
            <a:ext cx="2880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Instalados en los procesos de socialización, los medios de comunicación y en los ámbitos educativos formales e informales</a:t>
            </a:r>
            <a:endParaRPr lang="es-CL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9" grpId="0"/>
      <p:bldP spid="59" grpId="1"/>
      <p:bldP spid="60" grpId="0" animBg="1"/>
      <p:bldP spid="60" grpId="1" animBg="1"/>
      <p:bldP spid="62" grpId="0"/>
      <p:bldP spid="62" grpId="1"/>
      <p:bldP spid="64" grpId="0"/>
      <p:bldP spid="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036496" cy="6858000"/>
            <a:chOff x="1115616" y="0"/>
            <a:chExt cx="7073453" cy="51435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52" t="33219" r="50979" b="22114"/>
            <a:stretch>
              <a:fillRect/>
            </a:stretch>
          </p:blipFill>
          <p:spPr bwMode="auto">
            <a:xfrm>
              <a:off x="4665274" y="1419622"/>
              <a:ext cx="3523795" cy="372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0666" t="20672" r="22033" b="58748"/>
            <a:stretch>
              <a:fillRect/>
            </a:stretch>
          </p:blipFill>
          <p:spPr bwMode="auto">
            <a:xfrm>
              <a:off x="1115616" y="0"/>
              <a:ext cx="7056784" cy="141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7087" t="22640" r="51569" b="15837"/>
            <a:stretch>
              <a:fillRect/>
            </a:stretch>
          </p:blipFill>
          <p:spPr bwMode="auto">
            <a:xfrm>
              <a:off x="1115616" y="1419622"/>
              <a:ext cx="3528392" cy="368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1510</Words>
  <Application>Microsoft Office PowerPoint</Application>
  <PresentationFormat>Presentación en pantalla (4:3)</PresentationFormat>
  <Paragraphs>144</Paragraphs>
  <Slides>32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Brush Script MT</vt:lpstr>
      <vt:lpstr>Calibri</vt:lpstr>
      <vt:lpstr>Wingdings</vt:lpstr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Subcomisión de Estadísticas de Género</dc:title>
  <dc:creator>Cmino</dc:creator>
  <cp:lastModifiedBy>Ximena Andrea Clark Núñez</cp:lastModifiedBy>
  <cp:revision>166</cp:revision>
  <cp:lastPrinted>2016-09-01T22:52:50Z</cp:lastPrinted>
  <dcterms:created xsi:type="dcterms:W3CDTF">2016-08-31T17:11:36Z</dcterms:created>
  <dcterms:modified xsi:type="dcterms:W3CDTF">2016-10-03T12:51:54Z</dcterms:modified>
</cp:coreProperties>
</file>